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  <p:sldMasterId id="2147483678" r:id="rId2"/>
    <p:sldMasterId id="2147483722" r:id="rId3"/>
  </p:sldMasterIdLst>
  <p:notesMasterIdLst>
    <p:notesMasterId r:id="rId38"/>
  </p:notesMasterIdLst>
  <p:sldIdLst>
    <p:sldId id="925" r:id="rId4"/>
    <p:sldId id="921" r:id="rId5"/>
    <p:sldId id="257" r:id="rId6"/>
    <p:sldId id="291" r:id="rId7"/>
    <p:sldId id="896" r:id="rId8"/>
    <p:sldId id="835" r:id="rId9"/>
    <p:sldId id="901" r:id="rId10"/>
    <p:sldId id="817" r:id="rId11"/>
    <p:sldId id="899" r:id="rId12"/>
    <p:sldId id="914" r:id="rId13"/>
    <p:sldId id="823" r:id="rId14"/>
    <p:sldId id="824" r:id="rId15"/>
    <p:sldId id="904" r:id="rId16"/>
    <p:sldId id="830" r:id="rId17"/>
    <p:sldId id="825" r:id="rId18"/>
    <p:sldId id="868" r:id="rId19"/>
    <p:sldId id="908" r:id="rId20"/>
    <p:sldId id="791" r:id="rId21"/>
    <p:sldId id="730" r:id="rId22"/>
    <p:sldId id="338" r:id="rId23"/>
    <p:sldId id="514" r:id="rId24"/>
    <p:sldId id="828" r:id="rId25"/>
    <p:sldId id="731" r:id="rId26"/>
    <p:sldId id="826" r:id="rId27"/>
    <p:sldId id="800" r:id="rId28"/>
    <p:sldId id="343" r:id="rId29"/>
    <p:sldId id="827" r:id="rId30"/>
    <p:sldId id="813" r:id="rId31"/>
    <p:sldId id="922" r:id="rId32"/>
    <p:sldId id="926" r:id="rId33"/>
    <p:sldId id="732" r:id="rId34"/>
    <p:sldId id="862" r:id="rId35"/>
    <p:sldId id="855" r:id="rId36"/>
    <p:sldId id="927" r:id="rId37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A4A3A4"/>
          </p15:clr>
        </p15:guide>
        <p15:guide id="4" pos="7440" userDrawn="1">
          <p15:clr>
            <a:srgbClr val="A4A3A4"/>
          </p15:clr>
        </p15:guide>
        <p15:guide id="6" orient="horz" pos="864" userDrawn="1">
          <p15:clr>
            <a:srgbClr val="A4A3A4"/>
          </p15:clr>
        </p15:guide>
        <p15:guide id="7" pos="816" userDrawn="1">
          <p15:clr>
            <a:srgbClr val="A4A3A4"/>
          </p15:clr>
        </p15:guide>
        <p15:guide id="8" orient="horz" pos="3792" userDrawn="1">
          <p15:clr>
            <a:srgbClr val="A4A3A4"/>
          </p15:clr>
        </p15:guide>
        <p15:guide id="9" orient="horz" pos="720" userDrawn="1">
          <p15:clr>
            <a:srgbClr val="A4A3A4"/>
          </p15:clr>
        </p15:guide>
        <p15:guide id="10" orient="horz" pos="2928" userDrawn="1">
          <p15:clr>
            <a:srgbClr val="A4A3A4"/>
          </p15:clr>
        </p15:guide>
        <p15:guide id="11" orient="horz" pos="1440" userDrawn="1">
          <p15:clr>
            <a:srgbClr val="A4A3A4"/>
          </p15:clr>
        </p15:guide>
        <p15:guide id="12" orient="horz" pos="24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F84"/>
    <a:srgbClr val="DF2728"/>
    <a:srgbClr val="72B3FF"/>
    <a:srgbClr val="BDE4FF"/>
    <a:srgbClr val="CCEBFE"/>
    <a:srgbClr val="000000"/>
    <a:srgbClr val="00A732"/>
    <a:srgbClr val="013558"/>
    <a:srgbClr val="3CADFC"/>
    <a:srgbClr val="7DC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63" autoAdjust="0"/>
    <p:restoredTop sz="60966" autoAdjust="0"/>
  </p:normalViewPr>
  <p:slideViewPr>
    <p:cSldViewPr snapToGrid="0">
      <p:cViewPr>
        <p:scale>
          <a:sx n="50" d="100"/>
          <a:sy n="50" d="100"/>
        </p:scale>
        <p:origin x="1411" y="38"/>
      </p:cViewPr>
      <p:guideLst>
        <p:guide orient="horz" pos="2160"/>
        <p:guide pos="3840"/>
        <p:guide pos="240"/>
        <p:guide pos="7440"/>
        <p:guide orient="horz" pos="864"/>
        <p:guide pos="816"/>
        <p:guide orient="horz" pos="3792"/>
        <p:guide orient="horz" pos="720"/>
        <p:guide orient="horz" pos="2928"/>
        <p:guide orient="horz" pos="1440"/>
        <p:guide orient="horz" pos="2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2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108F3C97-0A5E-44D8-8745-544764C8DC4C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E0B8EBF3-47A2-48B6-BE62-294ABF16A3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5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11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09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229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77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52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47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77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179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66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0CB8C-BEB5-1409-E150-E15547ED0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B2CD50-612C-9489-033F-4568CF6213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58D95-5978-E0EE-D776-F78E62997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F46F0-5A0C-04D1-0854-BA005F41B6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9035-5A89-D14D-BEA9-27CBCFD880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53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01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58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65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07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9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51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5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9035-5A89-D14D-BEA9-27CBCFD880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35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7F729-E4F3-C04D-B548-D6454947B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206C0A-86B3-1E42-550D-3DE98D9E2B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2F7BB8-C9E9-FB68-3651-8383A1FBF2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5A8FC-0AF5-7B0D-892D-35AA72007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C9035-5A89-D14D-BEA9-27CBCFD880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5662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AB37F-EF65-EBEA-A66B-58F5E144C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AD9D7B-33D4-FE89-4939-A5C9C2B04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B208FD-565A-3177-CD7F-2B1E87A76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DF534-C595-66A8-0762-A70E1F70A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62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63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BBA1A-DE26-4CED-DE81-248329935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FF0177-3965-B56E-3C68-B1FBFDD0EE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6F7614-A0EB-5A2D-6587-C8EEE7223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9E044-3D9A-5843-D05E-F931BD9D6C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70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5772">
              <a:defRPr sz="18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2659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072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E03E4-CFA5-FFE1-A345-11595F508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9661FA-E62E-7767-769B-AB6C9B9B7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B89E21-2B2D-5458-1777-A09D1167B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C5C6B-B165-6C84-75F3-EA922B266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75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8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307">
              <a:defRPr sz="18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735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11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48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34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8EBF3-47A2-48B6-BE62-294ABF16A3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93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473A88-5804-A20A-E122-0DA2FC1E7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" y="0"/>
            <a:ext cx="11159670" cy="1143000"/>
          </a:xfr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>
            <a:lvl1pPr>
              <a:defRPr lang="en-US" b="1" spc="10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247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F441-22B0-E387-6A7E-EA477B114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279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2A3D3-B77E-B898-924D-5B9B00A68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825625"/>
            <a:ext cx="11612880" cy="448056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0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32104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828800"/>
            <a:ext cx="11612880" cy="4104292"/>
          </a:xfrm>
        </p:spPr>
        <p:txBody>
          <a:bodyPr anchor="t" anchorCtr="0">
            <a:noAutofit/>
          </a:bodyPr>
          <a:lstStyle>
            <a:lvl1pPr>
              <a:lnSpc>
                <a:spcPct val="114000"/>
              </a:lnSpc>
              <a:defRPr lang="en-US" sz="28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2973" y="6060458"/>
            <a:ext cx="4800600" cy="327025"/>
          </a:xfrm>
        </p:spPr>
        <p:txBody>
          <a:bodyPr>
            <a:noAutofit/>
          </a:bodyPr>
          <a:lstStyle>
            <a:lvl1pPr marL="0" indent="0" algn="r">
              <a:buNone/>
              <a:defRPr sz="1400" i="1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caption style</a:t>
            </a:r>
          </a:p>
        </p:txBody>
      </p:sp>
    </p:spTree>
    <p:extLst>
      <p:ext uri="{BB962C8B-B14F-4D97-AF65-F5344CB8AC3E}">
        <p14:creationId xmlns:p14="http://schemas.microsoft.com/office/powerpoint/2010/main" val="1257045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2FC5-D07F-BC67-95E3-69E64DEEF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" y="914400"/>
            <a:ext cx="11612880" cy="8321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0038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12CE9-D146-7A11-3211-87B2C643A24A}"/>
              </a:ext>
            </a:extLst>
          </p:cNvPr>
          <p:cNvCxnSpPr>
            <a:cxnSpLocks/>
          </p:cNvCxnSpPr>
          <p:nvPr userDrawn="1"/>
        </p:nvCxnSpPr>
        <p:spPr>
          <a:xfrm>
            <a:off x="0" y="683345"/>
            <a:ext cx="12184516" cy="0"/>
          </a:xfrm>
          <a:prstGeom prst="line">
            <a:avLst/>
          </a:prstGeom>
          <a:ln w="101600">
            <a:solidFill>
              <a:srgbClr val="63BA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192EEA-B05C-DB0D-41AF-D8949210E4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19" y="1828800"/>
            <a:ext cx="5669280" cy="4371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149484D-5BE0-2520-A572-5DC50B2032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08699" y="1828800"/>
            <a:ext cx="5669280" cy="4371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8211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2FC5-D07F-BC67-95E3-69E64DEEF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" y="859536"/>
            <a:ext cx="11612880" cy="832104"/>
          </a:xfrm>
        </p:spPr>
        <p:txBody>
          <a:bodyPr>
            <a:noAutofit/>
          </a:bodyPr>
          <a:lstStyle>
            <a:lvl1pPr>
              <a:defRPr lang="en-US" sz="4400" b="1" kern="1200" dirty="0">
                <a:solidFill>
                  <a:srgbClr val="0038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12CE9-D146-7A11-3211-87B2C643A24A}"/>
              </a:ext>
            </a:extLst>
          </p:cNvPr>
          <p:cNvCxnSpPr>
            <a:cxnSpLocks/>
          </p:cNvCxnSpPr>
          <p:nvPr userDrawn="1"/>
        </p:nvCxnSpPr>
        <p:spPr>
          <a:xfrm>
            <a:off x="0" y="683345"/>
            <a:ext cx="12184516" cy="0"/>
          </a:xfrm>
          <a:prstGeom prst="line">
            <a:avLst/>
          </a:prstGeom>
          <a:ln w="101600">
            <a:solidFill>
              <a:srgbClr val="63BA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192EEA-B05C-DB0D-41AF-D8949210E4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1828800"/>
            <a:ext cx="11612880" cy="2194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149484D-5BE0-2520-A572-5DC50B2032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4320" y="4150098"/>
            <a:ext cx="11612880" cy="2194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23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3 Content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2FC5-D07F-BC67-95E3-69E64DEEF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" y="859536"/>
            <a:ext cx="11612880" cy="832104"/>
          </a:xfrm>
        </p:spPr>
        <p:txBody>
          <a:bodyPr>
            <a:noAutofit/>
          </a:bodyPr>
          <a:lstStyle>
            <a:lvl1pPr>
              <a:defRPr lang="en-US" sz="4400" b="1" kern="1200" dirty="0">
                <a:solidFill>
                  <a:srgbClr val="0038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12CE9-D146-7A11-3211-87B2C643A24A}"/>
              </a:ext>
            </a:extLst>
          </p:cNvPr>
          <p:cNvCxnSpPr>
            <a:cxnSpLocks/>
          </p:cNvCxnSpPr>
          <p:nvPr userDrawn="1"/>
        </p:nvCxnSpPr>
        <p:spPr>
          <a:xfrm>
            <a:off x="0" y="683345"/>
            <a:ext cx="12184516" cy="0"/>
          </a:xfrm>
          <a:prstGeom prst="line">
            <a:avLst/>
          </a:prstGeom>
          <a:ln w="101600">
            <a:solidFill>
              <a:srgbClr val="63BA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192EEA-B05C-DB0D-41AF-D8949210E4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1828800"/>
            <a:ext cx="11612880" cy="14333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149484D-5BE0-2520-A572-5DC50B2032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4320" y="3399344"/>
            <a:ext cx="5492166" cy="29453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AC5567E4-0299-62EE-4FBA-2709767C2AF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10185" y="3430236"/>
            <a:ext cx="5577016" cy="29453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7A33D87-8EA5-28A6-FA3B-96D5680E1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22973" y="6060458"/>
            <a:ext cx="4800600" cy="327025"/>
          </a:xfrm>
        </p:spPr>
        <p:txBody>
          <a:bodyPr>
            <a:noAutofit/>
          </a:bodyPr>
          <a:lstStyle>
            <a:lvl1pPr marL="0" indent="0" algn="r">
              <a:buNone/>
              <a:defRPr sz="1400" i="1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caption style</a:t>
            </a:r>
          </a:p>
        </p:txBody>
      </p:sp>
    </p:spTree>
    <p:extLst>
      <p:ext uri="{BB962C8B-B14F-4D97-AF65-F5344CB8AC3E}">
        <p14:creationId xmlns:p14="http://schemas.microsoft.com/office/powerpoint/2010/main" val="2822978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F320CDB7-B39C-CBC8-FD5E-457E5267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985838"/>
            <a:ext cx="6800849" cy="4914899"/>
          </a:xfrm>
        </p:spPr>
        <p:txBody>
          <a:bodyPr/>
          <a:lstStyle>
            <a:lvl1pPr algn="l">
              <a:lnSpc>
                <a:spcPct val="114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 descr="Question mark icon">
            <a:extLst>
              <a:ext uri="{FF2B5EF4-FFF2-40B4-BE49-F238E27FC236}">
                <a16:creationId xmlns:a16="http://schemas.microsoft.com/office/drawing/2014/main" id="{259F6481-E6AE-23F4-A337-A8A470F583A9}"/>
              </a:ext>
            </a:extLst>
          </p:cNvPr>
          <p:cNvGrpSpPr/>
          <p:nvPr userDrawn="1"/>
        </p:nvGrpSpPr>
        <p:grpSpPr>
          <a:xfrm>
            <a:off x="671513" y="1585913"/>
            <a:ext cx="3657600" cy="3657600"/>
            <a:chOff x="671513" y="1585913"/>
            <a:chExt cx="3657600" cy="36576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E927BF9-E8CD-1FA0-8948-659AEB5FC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5942985">
              <a:off x="671513" y="1585913"/>
              <a:ext cx="3657600" cy="36576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215049E4-0E38-E315-CBA3-4D1D0FAE7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64444" y="2411016"/>
              <a:ext cx="2471737" cy="2007394"/>
            </a:xfrm>
            <a:prstGeom prst="wedgeEllipseCallout">
              <a:avLst>
                <a:gd name="adj1" fmla="val -34295"/>
                <a:gd name="adj2" fmla="val 68285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i="0" dirty="0">
                  <a:solidFill>
                    <a:srgbClr val="006CB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9434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F320CDB7-B39C-CBC8-FD5E-457E5267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44" y="971550"/>
            <a:ext cx="6800849" cy="4314825"/>
          </a:xfrm>
        </p:spPr>
        <p:txBody>
          <a:bodyPr/>
          <a:lstStyle>
            <a:lvl1pPr algn="l">
              <a:lnSpc>
                <a:spcPct val="114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 descr="Quotation icon">
            <a:extLst>
              <a:ext uri="{FF2B5EF4-FFF2-40B4-BE49-F238E27FC236}">
                <a16:creationId xmlns:a16="http://schemas.microsoft.com/office/drawing/2014/main" id="{259F6481-E6AE-23F4-A337-A8A470F583A9}"/>
              </a:ext>
            </a:extLst>
          </p:cNvPr>
          <p:cNvGrpSpPr/>
          <p:nvPr userDrawn="1"/>
        </p:nvGrpSpPr>
        <p:grpSpPr>
          <a:xfrm>
            <a:off x="7729538" y="1600199"/>
            <a:ext cx="3657600" cy="3657600"/>
            <a:chOff x="671513" y="1585913"/>
            <a:chExt cx="3657600" cy="36576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E927BF9-E8CD-1FA0-8948-659AEB5FC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5942985">
              <a:off x="671513" y="1585913"/>
              <a:ext cx="3657600" cy="36576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215049E4-0E38-E315-CBA3-4D1D0FAE7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64444" y="2411016"/>
              <a:ext cx="2471737" cy="2007394"/>
            </a:xfrm>
            <a:prstGeom prst="wedgeEllipseCallout">
              <a:avLst>
                <a:gd name="adj1" fmla="val -34295"/>
                <a:gd name="adj2" fmla="val 68285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1000" b="1" i="0" dirty="0">
                  <a:solidFill>
                    <a:srgbClr val="006CB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Open Sans Extrabold" panose="020B0606030504020204" pitchFamily="34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8EF1F-44BC-1267-298E-5E88F27539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038" y="5389288"/>
            <a:ext cx="6799262" cy="797199"/>
          </a:xfrm>
        </p:spPr>
        <p:txBody>
          <a:bodyPr anchor="ctr" anchorCtr="0"/>
          <a:lstStyle>
            <a:lvl1pPr marL="0" indent="0" algn="r">
              <a:buFontTx/>
              <a:buNone/>
              <a:defRPr i="1"/>
            </a:lvl1pPr>
          </a:lstStyle>
          <a:p>
            <a:pPr lvl="0"/>
            <a:r>
              <a:rPr lang="en-US" dirty="0"/>
              <a:t>—Click to edit quote source style</a:t>
            </a:r>
          </a:p>
        </p:txBody>
      </p:sp>
    </p:spTree>
    <p:extLst>
      <p:ext uri="{BB962C8B-B14F-4D97-AF65-F5344CB8AC3E}">
        <p14:creationId xmlns:p14="http://schemas.microsoft.com/office/powerpoint/2010/main" val="2250678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32104"/>
          </a:xfrm>
        </p:spPr>
        <p:txBody>
          <a:bodyPr/>
          <a:lstStyle>
            <a:lvl1pPr>
              <a:defRPr>
                <a:solidFill>
                  <a:srgbClr val="00387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19" y="1828800"/>
            <a:ext cx="11612880" cy="1116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274320" y="3073028"/>
            <a:ext cx="3413760" cy="300933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74319" y="6157402"/>
            <a:ext cx="3430693" cy="269634"/>
          </a:xfrm>
        </p:spPr>
        <p:txBody>
          <a:bodyPr>
            <a:noAutofit/>
          </a:bodyPr>
          <a:lstStyle>
            <a:lvl1pPr marL="0" indent="0" algn="l">
              <a:buNone/>
              <a:defRPr sz="1400" i="1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89120" y="3073028"/>
            <a:ext cx="3413760" cy="300933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89120" y="6157402"/>
            <a:ext cx="3413760" cy="269634"/>
          </a:xfrm>
        </p:spPr>
        <p:txBody>
          <a:bodyPr>
            <a:noAutofit/>
          </a:bodyPr>
          <a:lstStyle>
            <a:lvl1pPr marL="0" indent="0" algn="ctr">
              <a:buNone/>
              <a:defRPr sz="1400" i="1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473439" y="3075228"/>
            <a:ext cx="3413760" cy="30093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73439" y="6157402"/>
            <a:ext cx="3413760" cy="269634"/>
          </a:xfrm>
        </p:spPr>
        <p:txBody>
          <a:bodyPr>
            <a:noAutofit/>
          </a:bodyPr>
          <a:lstStyle>
            <a:lvl1pPr marL="0" indent="0" algn="r">
              <a:buNone/>
              <a:defRPr sz="1400" i="1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</p:spTree>
    <p:extLst>
      <p:ext uri="{BB962C8B-B14F-4D97-AF65-F5344CB8AC3E}">
        <p14:creationId xmlns:p14="http://schemas.microsoft.com/office/powerpoint/2010/main" val="31020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with text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32104"/>
          </a:xfrm>
        </p:spPr>
        <p:txBody>
          <a:bodyPr/>
          <a:lstStyle>
            <a:lvl1pPr>
              <a:defRPr>
                <a:solidFill>
                  <a:srgbClr val="00387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19" y="1828800"/>
            <a:ext cx="11612880" cy="1116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5AFDA863-4294-0990-E397-2BBEE48996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4320" y="3073028"/>
            <a:ext cx="2518307" cy="251222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1EF7275-1C74-3358-30B3-3019D24746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7869" y="5712568"/>
            <a:ext cx="2518308" cy="714467"/>
          </a:xfrm>
        </p:spPr>
        <p:txBody>
          <a:bodyPr>
            <a:noAutofit/>
          </a:bodyPr>
          <a:lstStyle>
            <a:lvl1pPr marL="0" indent="0" algn="ctr">
              <a:buNone/>
              <a:defRPr sz="1800" i="0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C2E1875-AB67-5A70-C859-13711CE9A2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05143" y="3070654"/>
            <a:ext cx="2514600" cy="25146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12288C7-8316-7315-FBDE-D74D5E830E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32259" y="3070654"/>
            <a:ext cx="2514600" cy="2514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02776C6-A180-62D9-F7FB-C0E1D1557A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14876" y="5701584"/>
            <a:ext cx="2518308" cy="714467"/>
          </a:xfrm>
        </p:spPr>
        <p:txBody>
          <a:bodyPr>
            <a:noAutofit/>
          </a:bodyPr>
          <a:lstStyle>
            <a:lvl1pPr marL="0" indent="0" algn="ctr">
              <a:buNone/>
              <a:defRPr sz="1800" i="0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AB65E54-8315-CA01-2128-C47AD8CE73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883" y="5714769"/>
            <a:ext cx="2518308" cy="714467"/>
          </a:xfrm>
        </p:spPr>
        <p:txBody>
          <a:bodyPr>
            <a:noAutofit/>
          </a:bodyPr>
          <a:lstStyle>
            <a:lvl1pPr marL="0" indent="0" algn="ctr">
              <a:buNone/>
              <a:defRPr sz="1800" i="0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8143013D-3F78-1D69-42C8-2A708068FA3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59375" y="3028009"/>
            <a:ext cx="2514600" cy="2514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72105EB-5D68-0EDF-9B0E-030D6C867F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68891" y="5672124"/>
            <a:ext cx="2518308" cy="714467"/>
          </a:xfrm>
        </p:spPr>
        <p:txBody>
          <a:bodyPr>
            <a:noAutofit/>
          </a:bodyPr>
          <a:lstStyle>
            <a:lvl1pPr marL="0" indent="0" algn="ctr">
              <a:buNone/>
              <a:defRPr sz="1800" i="0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</p:spTree>
    <p:extLst>
      <p:ext uri="{BB962C8B-B14F-4D97-AF65-F5344CB8AC3E}">
        <p14:creationId xmlns:p14="http://schemas.microsoft.com/office/powerpoint/2010/main" val="2521179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Heading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DCAEF3-BE73-9C0B-55F6-D5B368DE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255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AE8E7246-17A0-D014-D8BC-30684A347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19" y="1828800"/>
            <a:ext cx="5586038" cy="336815"/>
          </a:xfrm>
          <a:solidFill>
            <a:srgbClr val="003877"/>
          </a:solidFill>
          <a:ln w="38100">
            <a:solidFill>
              <a:srgbClr val="003877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19" y="2286000"/>
            <a:ext cx="5586037" cy="3850961"/>
          </a:xfr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CB88F30A-B86F-5FAE-4940-676BAEBBF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1644" y="1828800"/>
            <a:ext cx="5537268" cy="336815"/>
          </a:xfrm>
          <a:solidFill>
            <a:srgbClr val="003877"/>
          </a:solidFill>
          <a:ln w="38100">
            <a:solidFill>
              <a:srgbClr val="003877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1644" y="2286000"/>
            <a:ext cx="5537268" cy="3850961"/>
          </a:xfr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6776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473A88-5804-A20A-E122-0DA2FC1E7E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047" y="180975"/>
            <a:ext cx="11270923" cy="757279"/>
          </a:xfrm>
          <a:noFill/>
          <a:ln>
            <a:noFill/>
          </a:ln>
        </p:spPr>
        <p:txBody>
          <a:bodyPr wrap="none" lIns="0" tIns="0" rIns="0" bIns="0" rtlCol="0" anchor="ctr" anchorCtr="0">
            <a:noAutofit/>
          </a:bodyPr>
          <a:lstStyle>
            <a:lvl1pPr>
              <a:defRPr lang="en-US" b="1" spc="10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marL="0" lvl="0" algn="ctr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5987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with Heading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DCAEF3-BE73-9C0B-55F6-D5B368DE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255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AE8E7246-17A0-D014-D8BC-30684A347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20" y="1828800"/>
            <a:ext cx="3752114" cy="336815"/>
          </a:xfrm>
          <a:solidFill>
            <a:srgbClr val="003877"/>
          </a:solidFill>
          <a:ln w="38100">
            <a:solidFill>
              <a:srgbClr val="003877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19" y="2286000"/>
            <a:ext cx="3752113" cy="3850961"/>
          </a:xfr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CB88F30A-B86F-5FAE-4940-676BAEBBF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7777" y="1828800"/>
            <a:ext cx="3749040" cy="336815"/>
          </a:xfrm>
          <a:solidFill>
            <a:srgbClr val="003877"/>
          </a:solidFill>
          <a:ln w="38100">
            <a:solidFill>
              <a:srgbClr val="003877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7776" y="2286000"/>
            <a:ext cx="3749040" cy="3850961"/>
          </a:xfr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DEF25CE-17E6-8350-7ECD-2F4702F4F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8160" y="1828800"/>
            <a:ext cx="3749040" cy="336815"/>
          </a:xfrm>
          <a:solidFill>
            <a:srgbClr val="003877"/>
          </a:solidFill>
          <a:ln w="38100">
            <a:solidFill>
              <a:srgbClr val="003877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/>
          </p:nvPr>
        </p:nvSpPr>
        <p:spPr>
          <a:xfrm>
            <a:off x="8138160" y="2286000"/>
            <a:ext cx="3749040" cy="3847068"/>
          </a:xfr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49053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80A6-03EC-95DF-B56E-B7FEEBE73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277" y="2333297"/>
            <a:ext cx="6508522" cy="242788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8" name="Group 17" descr="Activity icon">
            <a:extLst>
              <a:ext uri="{FF2B5EF4-FFF2-40B4-BE49-F238E27FC236}">
                <a16:creationId xmlns:a16="http://schemas.microsoft.com/office/drawing/2014/main" id="{61EC3EBD-D8AE-9473-319C-0EB693C31451}"/>
              </a:ext>
            </a:extLst>
          </p:cNvPr>
          <p:cNvGrpSpPr/>
          <p:nvPr userDrawn="1"/>
        </p:nvGrpSpPr>
        <p:grpSpPr>
          <a:xfrm>
            <a:off x="667512" y="1581912"/>
            <a:ext cx="3657600" cy="3657600"/>
            <a:chOff x="667512" y="1581912"/>
            <a:chExt cx="3657600" cy="36576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98A332E-2F2C-B183-91BF-332D3CB60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5942985">
              <a:off x="667512" y="1581912"/>
              <a:ext cx="3657600" cy="36576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A7B16E4-D429-F416-B02E-E6E87A2D3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306567" y="2503073"/>
              <a:ext cx="2379489" cy="18518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8800" b="1" i="0">
                <a:solidFill>
                  <a:srgbClr val="006CB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F928C5F-2249-EF8C-BA86-56B249CA7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836867" y="2690276"/>
              <a:ext cx="1410459" cy="1440872"/>
              <a:chOff x="-113689" y="1486966"/>
              <a:chExt cx="3794358" cy="3557999"/>
            </a:xfrm>
          </p:grpSpPr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8DAC298A-68C7-55A9-67FF-33FBEB7C3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113689" y="1486966"/>
                <a:ext cx="3557999" cy="3557999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3CE52E73-8568-1071-F93B-6EA26BCF30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65310" y="1813034"/>
                <a:ext cx="2015359" cy="20153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29436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0AA0-15B7-4FF4-B99A-F5C2DAE5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536"/>
            <a:ext cx="10972800" cy="8321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50948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2FC5-D07F-BC67-95E3-69E64DEEF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5464" y="914400"/>
            <a:ext cx="7062216" cy="992777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0038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12CE9-D146-7A11-3211-87B2C643A24A}"/>
              </a:ext>
            </a:extLst>
          </p:cNvPr>
          <p:cNvCxnSpPr>
            <a:cxnSpLocks/>
          </p:cNvCxnSpPr>
          <p:nvPr userDrawn="1"/>
        </p:nvCxnSpPr>
        <p:spPr>
          <a:xfrm>
            <a:off x="0" y="683345"/>
            <a:ext cx="12184516" cy="0"/>
          </a:xfrm>
          <a:prstGeom prst="line">
            <a:avLst/>
          </a:prstGeom>
          <a:ln w="101600">
            <a:solidFill>
              <a:srgbClr val="63BA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192EEA-B05C-DB0D-41AF-D8949210E4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1436915"/>
            <a:ext cx="4466729" cy="4372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149484D-5BE0-2520-A572-5DC50B2032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55464" y="2240280"/>
            <a:ext cx="7086600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9111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F441-22B0-E387-6A7E-EA477B114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279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2A3D3-B77E-B898-924D-5B9B00A68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825625"/>
            <a:ext cx="11612880" cy="448056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00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32104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828800"/>
            <a:ext cx="11612880" cy="4104292"/>
          </a:xfrm>
        </p:spPr>
        <p:txBody>
          <a:bodyPr anchor="t" anchorCtr="0">
            <a:noAutofit/>
          </a:bodyPr>
          <a:lstStyle>
            <a:lvl1pPr>
              <a:lnSpc>
                <a:spcPct val="114000"/>
              </a:lnSpc>
              <a:defRPr lang="en-US" sz="28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2973" y="6060458"/>
            <a:ext cx="4800600" cy="327025"/>
          </a:xfrm>
        </p:spPr>
        <p:txBody>
          <a:bodyPr>
            <a:noAutofit/>
          </a:bodyPr>
          <a:lstStyle>
            <a:lvl1pPr marL="0" indent="0" algn="r">
              <a:buNone/>
              <a:defRPr sz="1400" i="1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caption style</a:t>
            </a:r>
          </a:p>
        </p:txBody>
      </p:sp>
    </p:spTree>
    <p:extLst>
      <p:ext uri="{BB962C8B-B14F-4D97-AF65-F5344CB8AC3E}">
        <p14:creationId xmlns:p14="http://schemas.microsoft.com/office/powerpoint/2010/main" val="1257045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2FC5-D07F-BC67-95E3-69E64DEEF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" y="914400"/>
            <a:ext cx="11612880" cy="8321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0038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12CE9-D146-7A11-3211-87B2C643A24A}"/>
              </a:ext>
            </a:extLst>
          </p:cNvPr>
          <p:cNvCxnSpPr>
            <a:cxnSpLocks/>
          </p:cNvCxnSpPr>
          <p:nvPr userDrawn="1"/>
        </p:nvCxnSpPr>
        <p:spPr>
          <a:xfrm>
            <a:off x="0" y="683345"/>
            <a:ext cx="12184516" cy="0"/>
          </a:xfrm>
          <a:prstGeom prst="line">
            <a:avLst/>
          </a:prstGeom>
          <a:ln w="101600">
            <a:solidFill>
              <a:srgbClr val="63BA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192EEA-B05C-DB0D-41AF-D8949210E4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19" y="1828800"/>
            <a:ext cx="5669280" cy="4371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149484D-5BE0-2520-A572-5DC50B2032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08699" y="1828800"/>
            <a:ext cx="5669280" cy="4371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8211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2FC5-D07F-BC67-95E3-69E64DEEF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" y="859536"/>
            <a:ext cx="11612880" cy="832104"/>
          </a:xfrm>
        </p:spPr>
        <p:txBody>
          <a:bodyPr>
            <a:noAutofit/>
          </a:bodyPr>
          <a:lstStyle>
            <a:lvl1pPr>
              <a:defRPr lang="en-US" sz="4400" b="1" kern="1200" dirty="0">
                <a:solidFill>
                  <a:srgbClr val="0038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12CE9-D146-7A11-3211-87B2C643A24A}"/>
              </a:ext>
            </a:extLst>
          </p:cNvPr>
          <p:cNvCxnSpPr>
            <a:cxnSpLocks/>
          </p:cNvCxnSpPr>
          <p:nvPr userDrawn="1"/>
        </p:nvCxnSpPr>
        <p:spPr>
          <a:xfrm>
            <a:off x="0" y="683345"/>
            <a:ext cx="12184516" cy="0"/>
          </a:xfrm>
          <a:prstGeom prst="line">
            <a:avLst/>
          </a:prstGeom>
          <a:ln w="101600">
            <a:solidFill>
              <a:srgbClr val="63BA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192EEA-B05C-DB0D-41AF-D8949210E4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1828800"/>
            <a:ext cx="11612880" cy="2194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149484D-5BE0-2520-A572-5DC50B2032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4320" y="4150098"/>
            <a:ext cx="11612880" cy="21945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23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F320CDB7-B39C-CBC8-FD5E-457E5267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985838"/>
            <a:ext cx="6800849" cy="4914899"/>
          </a:xfrm>
        </p:spPr>
        <p:txBody>
          <a:bodyPr/>
          <a:lstStyle>
            <a:lvl1pPr algn="l">
              <a:lnSpc>
                <a:spcPct val="114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 descr="Question mark icon">
            <a:extLst>
              <a:ext uri="{FF2B5EF4-FFF2-40B4-BE49-F238E27FC236}">
                <a16:creationId xmlns:a16="http://schemas.microsoft.com/office/drawing/2014/main" id="{259F6481-E6AE-23F4-A337-A8A470F583A9}"/>
              </a:ext>
            </a:extLst>
          </p:cNvPr>
          <p:cNvGrpSpPr/>
          <p:nvPr userDrawn="1"/>
        </p:nvGrpSpPr>
        <p:grpSpPr>
          <a:xfrm>
            <a:off x="671513" y="1585913"/>
            <a:ext cx="3657600" cy="3657600"/>
            <a:chOff x="671513" y="1585913"/>
            <a:chExt cx="3657600" cy="36576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E927BF9-E8CD-1FA0-8948-659AEB5FC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5942985">
              <a:off x="671513" y="1585913"/>
              <a:ext cx="3657600" cy="36576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215049E4-0E38-E315-CBA3-4D1D0FAE7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64444" y="2411016"/>
              <a:ext cx="2471737" cy="2007394"/>
            </a:xfrm>
            <a:prstGeom prst="wedgeEllipseCallout">
              <a:avLst>
                <a:gd name="adj1" fmla="val -34295"/>
                <a:gd name="adj2" fmla="val 68285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i="0" dirty="0">
                  <a:solidFill>
                    <a:srgbClr val="006CB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9434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>
            <a:extLst>
              <a:ext uri="{FF2B5EF4-FFF2-40B4-BE49-F238E27FC236}">
                <a16:creationId xmlns:a16="http://schemas.microsoft.com/office/drawing/2014/main" id="{F320CDB7-B39C-CBC8-FD5E-457E52677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44" y="971550"/>
            <a:ext cx="6800849" cy="4314825"/>
          </a:xfrm>
        </p:spPr>
        <p:txBody>
          <a:bodyPr/>
          <a:lstStyle>
            <a:lvl1pPr algn="l">
              <a:lnSpc>
                <a:spcPct val="114000"/>
              </a:lnSpc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 descr="Quotation icon">
            <a:extLst>
              <a:ext uri="{FF2B5EF4-FFF2-40B4-BE49-F238E27FC236}">
                <a16:creationId xmlns:a16="http://schemas.microsoft.com/office/drawing/2014/main" id="{259F6481-E6AE-23F4-A337-A8A470F583A9}"/>
              </a:ext>
            </a:extLst>
          </p:cNvPr>
          <p:cNvGrpSpPr/>
          <p:nvPr userDrawn="1"/>
        </p:nvGrpSpPr>
        <p:grpSpPr>
          <a:xfrm>
            <a:off x="7729538" y="1600199"/>
            <a:ext cx="3657600" cy="3657600"/>
            <a:chOff x="671513" y="1585913"/>
            <a:chExt cx="3657600" cy="36576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E927BF9-E8CD-1FA0-8948-659AEB5FCE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5942985">
              <a:off x="671513" y="1585913"/>
              <a:ext cx="3657600" cy="36576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Callout 2">
              <a:extLst>
                <a:ext uri="{FF2B5EF4-FFF2-40B4-BE49-F238E27FC236}">
                  <a16:creationId xmlns:a16="http://schemas.microsoft.com/office/drawing/2014/main" id="{215049E4-0E38-E315-CBA3-4D1D0FAE79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264444" y="2411016"/>
              <a:ext cx="2471737" cy="2007394"/>
            </a:xfrm>
            <a:prstGeom prst="wedgeEllipseCallout">
              <a:avLst>
                <a:gd name="adj1" fmla="val -34295"/>
                <a:gd name="adj2" fmla="val 68285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11000" b="1" i="0" dirty="0">
                  <a:solidFill>
                    <a:srgbClr val="006CB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Open Sans Extrabold" panose="020B0606030504020204" pitchFamily="34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98EF1F-44BC-1267-298E-5E88F27539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038" y="5389288"/>
            <a:ext cx="6799262" cy="797199"/>
          </a:xfrm>
        </p:spPr>
        <p:txBody>
          <a:bodyPr anchor="ctr" anchorCtr="0"/>
          <a:lstStyle>
            <a:lvl1pPr marL="0" indent="0" algn="r">
              <a:buFontTx/>
              <a:buNone/>
              <a:defRPr i="1"/>
            </a:lvl1pPr>
          </a:lstStyle>
          <a:p>
            <a:pPr lvl="0"/>
            <a:r>
              <a:rPr lang="en-US" dirty="0"/>
              <a:t>—Click to edit quote source style</a:t>
            </a:r>
          </a:p>
        </p:txBody>
      </p:sp>
    </p:spTree>
    <p:extLst>
      <p:ext uri="{BB962C8B-B14F-4D97-AF65-F5344CB8AC3E}">
        <p14:creationId xmlns:p14="http://schemas.microsoft.com/office/powerpoint/2010/main" val="225067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AC04-1B8D-455A-8A97-86908E9C4D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0866F83-7EFC-15B7-977C-B66B9F3EF2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27800" y="6309360"/>
            <a:ext cx="5466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Helping Communities Heal After Tragedy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310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32104"/>
          </a:xfrm>
        </p:spPr>
        <p:txBody>
          <a:bodyPr/>
          <a:lstStyle>
            <a:lvl1pPr>
              <a:defRPr>
                <a:solidFill>
                  <a:srgbClr val="00387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19" y="1828800"/>
            <a:ext cx="11612880" cy="1116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274320" y="3073028"/>
            <a:ext cx="3413760" cy="300933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74319" y="6157402"/>
            <a:ext cx="3430693" cy="269634"/>
          </a:xfrm>
        </p:spPr>
        <p:txBody>
          <a:bodyPr>
            <a:noAutofit/>
          </a:bodyPr>
          <a:lstStyle>
            <a:lvl1pPr marL="0" indent="0" algn="l">
              <a:buNone/>
              <a:defRPr sz="1400" i="1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89120" y="3073028"/>
            <a:ext cx="3413760" cy="300933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89120" y="6157402"/>
            <a:ext cx="3413760" cy="269634"/>
          </a:xfrm>
        </p:spPr>
        <p:txBody>
          <a:bodyPr>
            <a:noAutofit/>
          </a:bodyPr>
          <a:lstStyle>
            <a:lvl1pPr marL="0" indent="0" algn="ctr">
              <a:buNone/>
              <a:defRPr sz="1400" i="1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473439" y="3075228"/>
            <a:ext cx="3413760" cy="30093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73439" y="6157402"/>
            <a:ext cx="3413760" cy="269634"/>
          </a:xfrm>
        </p:spPr>
        <p:txBody>
          <a:bodyPr>
            <a:noAutofit/>
          </a:bodyPr>
          <a:lstStyle>
            <a:lvl1pPr marL="0" indent="0" algn="r">
              <a:buNone/>
              <a:defRPr sz="1400" i="1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</p:spTree>
    <p:extLst>
      <p:ext uri="{BB962C8B-B14F-4D97-AF65-F5344CB8AC3E}">
        <p14:creationId xmlns:p14="http://schemas.microsoft.com/office/powerpoint/2010/main" val="310206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Heading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DCAEF3-BE73-9C0B-55F6-D5B368DE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255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AE8E7246-17A0-D014-D8BC-30684A347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19" y="1828800"/>
            <a:ext cx="5586038" cy="336815"/>
          </a:xfrm>
          <a:solidFill>
            <a:srgbClr val="003877"/>
          </a:solidFill>
          <a:ln w="38100">
            <a:solidFill>
              <a:srgbClr val="003877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19" y="2286000"/>
            <a:ext cx="5586037" cy="3850961"/>
          </a:xfr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CB88F30A-B86F-5FAE-4940-676BAEBBF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1644" y="1828800"/>
            <a:ext cx="5537268" cy="336815"/>
          </a:xfrm>
          <a:solidFill>
            <a:srgbClr val="003877"/>
          </a:solidFill>
          <a:ln w="38100">
            <a:solidFill>
              <a:srgbClr val="003877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1644" y="2286000"/>
            <a:ext cx="5537268" cy="3850961"/>
          </a:xfr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677696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with Heading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0DCAEF3-BE73-9C0B-55F6-D5B368DEE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2556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AE8E7246-17A0-D014-D8BC-30684A347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20" y="1828800"/>
            <a:ext cx="3752114" cy="336815"/>
          </a:xfrm>
          <a:solidFill>
            <a:srgbClr val="003877"/>
          </a:solidFill>
          <a:ln w="38100">
            <a:solidFill>
              <a:srgbClr val="003877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19" y="2286000"/>
            <a:ext cx="3752113" cy="3850961"/>
          </a:xfr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CB88F30A-B86F-5FAE-4940-676BAEBBF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7777" y="1828800"/>
            <a:ext cx="3749040" cy="336815"/>
          </a:xfrm>
          <a:solidFill>
            <a:srgbClr val="003877"/>
          </a:solidFill>
          <a:ln w="38100">
            <a:solidFill>
              <a:srgbClr val="003877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07776" y="2286000"/>
            <a:ext cx="3749040" cy="3850961"/>
          </a:xfr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DEF25CE-17E6-8350-7ECD-2F4702F4F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8160" y="1828800"/>
            <a:ext cx="3749040" cy="336815"/>
          </a:xfrm>
          <a:solidFill>
            <a:srgbClr val="003877"/>
          </a:solidFill>
          <a:ln w="38100">
            <a:solidFill>
              <a:srgbClr val="003877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lang="en-US" sz="2400" b="1" dirty="0">
                <a:solidFill>
                  <a:schemeClr val="bg1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Click to edit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4"/>
          </p:nvPr>
        </p:nvSpPr>
        <p:spPr>
          <a:xfrm>
            <a:off x="8138160" y="2286000"/>
            <a:ext cx="3749040" cy="3847068"/>
          </a:xfr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49053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80A6-03EC-95DF-B56E-B7FEEBE73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277" y="2333297"/>
            <a:ext cx="6508522" cy="2427889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8" name="Group 17" descr="Activity icon">
            <a:extLst>
              <a:ext uri="{FF2B5EF4-FFF2-40B4-BE49-F238E27FC236}">
                <a16:creationId xmlns:a16="http://schemas.microsoft.com/office/drawing/2014/main" id="{61EC3EBD-D8AE-9473-319C-0EB693C31451}"/>
              </a:ext>
            </a:extLst>
          </p:cNvPr>
          <p:cNvGrpSpPr/>
          <p:nvPr userDrawn="1"/>
        </p:nvGrpSpPr>
        <p:grpSpPr>
          <a:xfrm>
            <a:off x="667512" y="1581912"/>
            <a:ext cx="3657600" cy="3657600"/>
            <a:chOff x="667512" y="1581912"/>
            <a:chExt cx="3657600" cy="36576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98A332E-2F2C-B183-91BF-332D3CB60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5942985">
              <a:off x="667512" y="1581912"/>
              <a:ext cx="3657600" cy="36576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A7B16E4-D429-F416-B02E-E6E87A2D3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306567" y="2503073"/>
              <a:ext cx="2379489" cy="18518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8800" b="1" i="0">
                <a:solidFill>
                  <a:srgbClr val="006CB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F928C5F-2249-EF8C-BA86-56B249CA7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1836867" y="2690276"/>
              <a:ext cx="1410459" cy="1440872"/>
              <a:chOff x="-113689" y="1486966"/>
              <a:chExt cx="3794358" cy="3557999"/>
            </a:xfrm>
          </p:grpSpPr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8DAC298A-68C7-55A9-67FF-33FBEB7C37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113689" y="1486966"/>
                <a:ext cx="3557999" cy="3557999"/>
              </a:xfrm>
              <a:prstGeom prst="rect">
                <a:avLst/>
              </a:prstGeom>
            </p:spPr>
          </p:pic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3CE52E73-8568-1071-F93B-6EA26BCF30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65310" y="1813034"/>
                <a:ext cx="2015359" cy="20153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294360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0AA0-15B7-4FF4-B99A-F5C2DAE55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9536"/>
            <a:ext cx="10972800" cy="8321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509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s with text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32104"/>
          </a:xfrm>
        </p:spPr>
        <p:txBody>
          <a:bodyPr/>
          <a:lstStyle>
            <a:lvl1pPr>
              <a:defRPr>
                <a:solidFill>
                  <a:srgbClr val="00387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19" y="1828800"/>
            <a:ext cx="11612880" cy="1116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274320" y="3073028"/>
            <a:ext cx="3413760" cy="300933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74319" y="6157402"/>
            <a:ext cx="3430693" cy="269634"/>
          </a:xfrm>
        </p:spPr>
        <p:txBody>
          <a:bodyPr>
            <a:noAutofit/>
          </a:bodyPr>
          <a:lstStyle>
            <a:lvl1pPr marL="0" indent="0" algn="l">
              <a:buNone/>
              <a:defRPr sz="1400" i="1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89120" y="3073028"/>
            <a:ext cx="3413760" cy="300933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89120" y="6157402"/>
            <a:ext cx="3413760" cy="269634"/>
          </a:xfrm>
        </p:spPr>
        <p:txBody>
          <a:bodyPr>
            <a:noAutofit/>
          </a:bodyPr>
          <a:lstStyle>
            <a:lvl1pPr marL="0" indent="0" algn="ctr">
              <a:buNone/>
              <a:defRPr sz="1400" i="1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473439" y="3075228"/>
            <a:ext cx="3413760" cy="30093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473439" y="6157402"/>
            <a:ext cx="3413760" cy="269634"/>
          </a:xfrm>
        </p:spPr>
        <p:txBody>
          <a:bodyPr>
            <a:noAutofit/>
          </a:bodyPr>
          <a:lstStyle>
            <a:lvl1pPr marL="0" indent="0" algn="r">
              <a:buNone/>
              <a:defRPr sz="1400" i="1">
                <a:latin typeface="Open Sans 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</p:spTree>
    <p:extLst>
      <p:ext uri="{BB962C8B-B14F-4D97-AF65-F5344CB8AC3E}">
        <p14:creationId xmlns:p14="http://schemas.microsoft.com/office/powerpoint/2010/main" val="278994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 with Capti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75336C-AE8A-D350-54E7-7CD8181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7" r="8937" b="69466"/>
          <a:stretch/>
        </p:blipFill>
        <p:spPr>
          <a:xfrm flipV="1">
            <a:off x="0" y="5828146"/>
            <a:ext cx="12192000" cy="10390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3425"/>
            <a:ext cx="10515600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 descr="&quot;&quot;"/>
          <p:cNvCxnSpPr/>
          <p:nvPr userDrawn="1"/>
        </p:nvCxnSpPr>
        <p:spPr>
          <a:xfrm>
            <a:off x="855133" y="1212853"/>
            <a:ext cx="10515600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2557F"/>
                </a:gs>
                <a:gs pos="100000">
                  <a:srgbClr val="6199D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74241"/>
            <a:ext cx="10515600" cy="17829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855133" y="3149600"/>
            <a:ext cx="3413760" cy="234315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38202" y="5558512"/>
            <a:ext cx="3430693" cy="269634"/>
          </a:xfrm>
        </p:spPr>
        <p:txBody>
          <a:bodyPr>
            <a:noAutofit/>
          </a:bodyPr>
          <a:lstStyle>
            <a:lvl1pPr marL="0" indent="0" algn="l">
              <a:buNone/>
              <a:defRPr sz="1200" i="1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406053" y="3149600"/>
            <a:ext cx="3413760" cy="234315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406053" y="5569047"/>
            <a:ext cx="3413760" cy="269634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956973" y="3149600"/>
            <a:ext cx="3413760" cy="234315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7956973" y="5558512"/>
            <a:ext cx="3413760" cy="269634"/>
          </a:xfrm>
        </p:spPr>
        <p:txBody>
          <a:bodyPr>
            <a:noAutofit/>
          </a:bodyPr>
          <a:lstStyle>
            <a:lvl1pPr marL="0" indent="0" algn="r">
              <a:buNone/>
              <a:defRPr sz="1200" i="1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/>
              <a:t>Click to edit photo caption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FAC04-1B8D-455A-8A97-86908E9C4D6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816E9-2D57-D5F9-1849-15779D2E3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28816" y="6309360"/>
            <a:ext cx="5466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Helping Communities Heal After Tragedy</a:t>
            </a:r>
          </a:p>
        </p:txBody>
      </p:sp>
    </p:spTree>
    <p:extLst>
      <p:ext uri="{BB962C8B-B14F-4D97-AF65-F5344CB8AC3E}">
        <p14:creationId xmlns:p14="http://schemas.microsoft.com/office/powerpoint/2010/main" val="2007076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2FC5-D07F-BC67-95E3-69E64DEEF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" y="914400"/>
            <a:ext cx="11612880" cy="8321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0038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12CE9-D146-7A11-3211-87B2C643A24A}"/>
              </a:ext>
            </a:extLst>
          </p:cNvPr>
          <p:cNvCxnSpPr>
            <a:cxnSpLocks/>
          </p:cNvCxnSpPr>
          <p:nvPr userDrawn="1"/>
        </p:nvCxnSpPr>
        <p:spPr>
          <a:xfrm>
            <a:off x="0" y="683345"/>
            <a:ext cx="12184516" cy="0"/>
          </a:xfrm>
          <a:prstGeom prst="line">
            <a:avLst/>
          </a:prstGeom>
          <a:ln w="101600">
            <a:solidFill>
              <a:srgbClr val="63BA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192EEA-B05C-DB0D-41AF-D8949210E4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19" y="1828800"/>
            <a:ext cx="5669280" cy="4371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149484D-5BE0-2520-A572-5DC50B2032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08699" y="1828800"/>
            <a:ext cx="5669280" cy="43719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0754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F441-22B0-E387-6A7E-EA477B114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279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2A3D3-B77E-B898-924D-5B9B00A68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825625"/>
            <a:ext cx="11612880" cy="4480560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5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914400"/>
            <a:ext cx="11612880" cy="832104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828800"/>
            <a:ext cx="11612880" cy="4104292"/>
          </a:xfrm>
        </p:spPr>
        <p:txBody>
          <a:bodyPr anchor="t" anchorCtr="0">
            <a:noAutofit/>
          </a:bodyPr>
          <a:lstStyle>
            <a:lvl1pPr>
              <a:lnSpc>
                <a:spcPct val="114000"/>
              </a:lnSpc>
              <a:defRPr lang="en-US" sz="28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14000"/>
              </a:lnSpc>
              <a:defRPr/>
            </a:lvl2pPr>
            <a:lvl3pPr>
              <a:lnSpc>
                <a:spcPct val="114000"/>
              </a:lnSpc>
              <a:defRPr/>
            </a:lvl3pPr>
            <a:lvl4pPr>
              <a:lnSpc>
                <a:spcPct val="114000"/>
              </a:lnSpc>
              <a:defRPr/>
            </a:lvl4pPr>
            <a:lvl5pPr>
              <a:lnSpc>
                <a:spcPct val="114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2973" y="6060458"/>
            <a:ext cx="4800600" cy="327025"/>
          </a:xfrm>
        </p:spPr>
        <p:txBody>
          <a:bodyPr>
            <a:noAutofit/>
          </a:bodyPr>
          <a:lstStyle>
            <a:lvl1pPr marL="0" indent="0" algn="r">
              <a:buNone/>
              <a:defRPr sz="1400" i="1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caption style</a:t>
            </a:r>
          </a:p>
        </p:txBody>
      </p:sp>
    </p:spTree>
    <p:extLst>
      <p:ext uri="{BB962C8B-B14F-4D97-AF65-F5344CB8AC3E}">
        <p14:creationId xmlns:p14="http://schemas.microsoft.com/office/powerpoint/2010/main" val="190957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dul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2FC5-D07F-BC67-95E3-69E64DEEF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5464" y="914400"/>
            <a:ext cx="7062216" cy="992777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rgbClr val="0038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E12CE9-D146-7A11-3211-87B2C643A24A}"/>
              </a:ext>
            </a:extLst>
          </p:cNvPr>
          <p:cNvCxnSpPr>
            <a:cxnSpLocks/>
          </p:cNvCxnSpPr>
          <p:nvPr userDrawn="1"/>
        </p:nvCxnSpPr>
        <p:spPr>
          <a:xfrm>
            <a:off x="0" y="683345"/>
            <a:ext cx="12184516" cy="0"/>
          </a:xfrm>
          <a:prstGeom prst="line">
            <a:avLst/>
          </a:prstGeom>
          <a:ln w="101600">
            <a:solidFill>
              <a:srgbClr val="63BA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192EEA-B05C-DB0D-41AF-D8949210E4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4320" y="1436915"/>
            <a:ext cx="4466729" cy="4372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149484D-5BE0-2520-A572-5DC50B20320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55464" y="2240280"/>
            <a:ext cx="7086600" cy="41605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911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E941E7-A971-F75A-7D03-4C7A25B69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546713"/>
          </a:xfrm>
          <a:prstGeom prst="rect">
            <a:avLst/>
          </a:prstGeom>
          <a:gradFill flip="none" rotWithShape="1">
            <a:gsLst>
              <a:gs pos="0">
                <a:srgbClr val="F6F8FC"/>
              </a:gs>
              <a:gs pos="100000">
                <a:srgbClr val="A2B9CC">
                  <a:alpha val="32549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E2520F-154D-EE0F-DF42-241F8D9E6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742" y="0"/>
            <a:ext cx="12184516" cy="111691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EB179A-375C-8860-DA5B-18F1D126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884"/>
            <a:ext cx="10515600" cy="888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68899-D42D-385C-36F3-B0895CD14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14463"/>
            <a:ext cx="10515600" cy="4768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 descr="© 2016, 2023, Voices of September 11, Inc. DBA Voices Center for Resilience. All Rights Reserved.">
            <a:extLst>
              <a:ext uri="{FF2B5EF4-FFF2-40B4-BE49-F238E27FC236}">
                <a16:creationId xmlns:a16="http://schemas.microsoft.com/office/drawing/2014/main" id="{5F8FAC46-4591-9AAD-448E-5B15454A2EFB}"/>
              </a:ext>
            </a:extLst>
          </p:cNvPr>
          <p:cNvSpPr txBox="1"/>
          <p:nvPr userDrawn="1"/>
        </p:nvSpPr>
        <p:spPr>
          <a:xfrm>
            <a:off x="0" y="6615988"/>
            <a:ext cx="1219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ctr" rtl="0">
              <a:spcBef>
                <a:spcPts val="0"/>
              </a:spcBef>
              <a:spcAft>
                <a:spcPts val="0"/>
              </a:spcAft>
            </a:pPr>
            <a:r>
              <a:rPr lang="en-US" sz="1100" spc="5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2016, 2023, VOICES OF SEPTEMBER 11, INC. DBA VOICES CENTER FOR RESILIENCE.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1315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709" r:id="rId2"/>
    <p:sldLayoutId id="2147483742" r:id="rId3"/>
    <p:sldLayoutId id="2147483746" r:id="rId4"/>
    <p:sldLayoutId id="2147483747" r:id="rId5"/>
    <p:sldLayoutId id="2147483748" r:id="rId6"/>
    <p:sldLayoutId id="2147483754" r:id="rId7"/>
    <p:sldLayoutId id="2147483755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kern="1200" spc="100" dirty="0">
          <a:solidFill>
            <a:schemeClr val="bg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3877"/>
        </a:buClr>
        <a:buFont typeface="Wingdings" pitchFamily="2" charset="2"/>
        <a:buChar char="§"/>
        <a:defRPr sz="3200" kern="1200">
          <a:solidFill>
            <a:schemeClr val="tx1"/>
          </a:solidFill>
          <a:latin typeface="Open Sans 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877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 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 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25EE151-E770-0359-A680-22A776F6F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44" y="26007"/>
            <a:ext cx="12206288" cy="6546713"/>
          </a:xfrm>
          <a:prstGeom prst="rect">
            <a:avLst/>
          </a:prstGeom>
          <a:gradFill flip="none" rotWithShape="1">
            <a:gsLst>
              <a:gs pos="0">
                <a:srgbClr val="F6F8FC"/>
              </a:gs>
              <a:gs pos="100000">
                <a:srgbClr val="A2B9CC">
                  <a:alpha val="32157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2FADE-DFA3-68AF-F147-9781E957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1" y="914400"/>
            <a:ext cx="11612880" cy="8279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4FA74-E440-6F93-E3BC-783D2A5E3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463" y="1920240"/>
            <a:ext cx="11612880" cy="3760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E9DC55-516C-4135-7400-E206C1D88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t="21346" b="21346"/>
          <a:stretch/>
        </p:blipFill>
        <p:spPr>
          <a:xfrm>
            <a:off x="0" y="0"/>
            <a:ext cx="12192000" cy="6400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C7A8F8-BD1D-2808-6732-6E09C0B14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" y="654912"/>
            <a:ext cx="12188952" cy="0"/>
          </a:xfrm>
          <a:prstGeom prst="line">
            <a:avLst/>
          </a:prstGeom>
          <a:ln w="101600">
            <a:solidFill>
              <a:srgbClr val="63BA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5313042-AF01-A5C7-0551-4B9BB667580F}"/>
              </a:ext>
            </a:extLst>
          </p:cNvPr>
          <p:cNvSpPr txBox="1"/>
          <p:nvPr userDrawn="1"/>
        </p:nvSpPr>
        <p:spPr>
          <a:xfrm>
            <a:off x="271463" y="-1"/>
            <a:ext cx="11672887" cy="64007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AND COMMUNITY RESILIENCE | Understanding Human Responses to Tragedy</a:t>
            </a:r>
          </a:p>
        </p:txBody>
      </p:sp>
      <p:sp>
        <p:nvSpPr>
          <p:cNvPr id="12" name="TextBox 11" descr="© 2016, 2023, Voices of September 11, Inc. DBA Voices Center for Resilience. All Rights Reserved.">
            <a:extLst>
              <a:ext uri="{FF2B5EF4-FFF2-40B4-BE49-F238E27FC236}">
                <a16:creationId xmlns:a16="http://schemas.microsoft.com/office/drawing/2014/main" id="{E37D844C-6DC9-0142-BBD1-BB6CA6FAC7FF}"/>
              </a:ext>
            </a:extLst>
          </p:cNvPr>
          <p:cNvSpPr txBox="1"/>
          <p:nvPr userDrawn="1"/>
        </p:nvSpPr>
        <p:spPr>
          <a:xfrm>
            <a:off x="0" y="6615988"/>
            <a:ext cx="1219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ctr" rtl="0">
              <a:spcBef>
                <a:spcPts val="0"/>
              </a:spcBef>
              <a:spcAft>
                <a:spcPts val="0"/>
              </a:spcAft>
            </a:pPr>
            <a:r>
              <a:rPr lang="en-US" sz="1100" spc="5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2016, 2023, VOICES OF SEPTEMBER 11, INC. DBA VOICES CENTER FOR RESILIENCE.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0478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0" r:id="rId2"/>
    <p:sldLayoutId id="2147483666" r:id="rId3"/>
    <p:sldLayoutId id="2147483676" r:id="rId4"/>
    <p:sldLayoutId id="2147483681" r:id="rId5"/>
    <p:sldLayoutId id="2147483694" r:id="rId6"/>
    <p:sldLayoutId id="2147483662" r:id="rId7"/>
    <p:sldLayoutId id="2147483686" r:id="rId8"/>
    <p:sldLayoutId id="2147483668" r:id="rId9"/>
    <p:sldLayoutId id="2147483740" r:id="rId10"/>
    <p:sldLayoutId id="2147483689" r:id="rId11"/>
    <p:sldLayoutId id="2147483683" r:id="rId12"/>
    <p:sldLayoutId id="2147483691" r:id="rId13"/>
    <p:sldLayoutId id="214748365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3877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buClr>
          <a:srgbClr val="003877"/>
        </a:buClr>
        <a:buFont typeface="Wingdings" pitchFamily="2" charset="2"/>
        <a:buChar char="§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0"/>
        </a:spcBef>
        <a:buClr>
          <a:srgbClr val="003877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25EE151-E770-0359-A680-22A776F6F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44" y="26007"/>
            <a:ext cx="12206288" cy="6546713"/>
          </a:xfrm>
          <a:prstGeom prst="rect">
            <a:avLst/>
          </a:prstGeom>
          <a:gradFill flip="none" rotWithShape="1">
            <a:gsLst>
              <a:gs pos="0">
                <a:srgbClr val="F6F8FC"/>
              </a:gs>
              <a:gs pos="100000">
                <a:srgbClr val="A2B9CC">
                  <a:alpha val="32157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2FADE-DFA3-68AF-F147-9781E957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1" y="914400"/>
            <a:ext cx="11612880" cy="827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4FA74-E440-6F93-E3BC-783D2A5E3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463" y="1920240"/>
            <a:ext cx="11612880" cy="3760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E9DC55-516C-4135-7400-E206C1D88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21346" b="21346"/>
          <a:stretch/>
        </p:blipFill>
        <p:spPr>
          <a:xfrm>
            <a:off x="0" y="0"/>
            <a:ext cx="12192000" cy="64008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C7A8F8-BD1D-2808-6732-6E09C0B14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24" y="654912"/>
            <a:ext cx="12188952" cy="0"/>
          </a:xfrm>
          <a:prstGeom prst="line">
            <a:avLst/>
          </a:prstGeom>
          <a:ln w="101600">
            <a:solidFill>
              <a:srgbClr val="63BA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5313042-AF01-A5C7-0551-4B9BB667580F}"/>
              </a:ext>
            </a:extLst>
          </p:cNvPr>
          <p:cNvSpPr txBox="1"/>
          <p:nvPr userDrawn="1"/>
        </p:nvSpPr>
        <p:spPr>
          <a:xfrm>
            <a:off x="271463" y="-1"/>
            <a:ext cx="11672887" cy="64007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no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 AND COMMUNITY RESILIENCE | Building Organizational and Community Resilience</a:t>
            </a:r>
          </a:p>
        </p:txBody>
      </p:sp>
      <p:sp>
        <p:nvSpPr>
          <p:cNvPr id="12" name="TextBox 11" descr="© 2016, 2023, Voices of September 11, Inc. DBA Voices Center for Resilience. All Rights Reserved.">
            <a:extLst>
              <a:ext uri="{FF2B5EF4-FFF2-40B4-BE49-F238E27FC236}">
                <a16:creationId xmlns:a16="http://schemas.microsoft.com/office/drawing/2014/main" id="{E37D844C-6DC9-0142-BBD1-BB6CA6FAC7FF}"/>
              </a:ext>
            </a:extLst>
          </p:cNvPr>
          <p:cNvSpPr txBox="1"/>
          <p:nvPr userDrawn="1"/>
        </p:nvSpPr>
        <p:spPr>
          <a:xfrm>
            <a:off x="0" y="6615988"/>
            <a:ext cx="12192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algn="ctr" rtl="0">
              <a:spcBef>
                <a:spcPts val="0"/>
              </a:spcBef>
              <a:spcAft>
                <a:spcPts val="0"/>
              </a:spcAft>
            </a:pPr>
            <a:r>
              <a:rPr lang="en-US" sz="1100" spc="5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2016, 2023, VOICES OF SEPTEMBER 11, INC. DBA VOICES CENTER FOR RESILIENCE.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0478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1" r:id="rId8"/>
    <p:sldLayoutId id="2147483732" r:id="rId9"/>
    <p:sldLayoutId id="2147483733" r:id="rId10"/>
    <p:sldLayoutId id="2147483738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877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buClr>
          <a:srgbClr val="003877"/>
        </a:buClr>
        <a:buFont typeface="Wingdings" pitchFamily="2" charset="2"/>
        <a:buChar char="§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0"/>
        </a:spcBef>
        <a:buClr>
          <a:srgbClr val="003877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09F1C98-34B0-611C-5A6F-434560A9E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17" y="5635226"/>
            <a:ext cx="4982326" cy="1015663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Mary Fetchet, LCSW, Founding Director </a:t>
            </a:r>
          </a:p>
          <a:p>
            <a:pPr algn="l"/>
            <a:r>
              <a:rPr lang="en-US" sz="2000" dirty="0"/>
              <a:t>Frank Fetchet, Chief Operating Officer </a:t>
            </a:r>
          </a:p>
        </p:txBody>
      </p:sp>
      <p:pic>
        <p:nvPicPr>
          <p:cNvPr id="7" name="Picture 6" descr="A black and blue background with text&#10;&#10;Description automatically generated">
            <a:extLst>
              <a:ext uri="{FF2B5EF4-FFF2-40B4-BE49-F238E27FC236}">
                <a16:creationId xmlns:a16="http://schemas.microsoft.com/office/drawing/2014/main" id="{55C4E0DA-1A72-DD20-AA07-34B767DBCB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242" y="1210533"/>
            <a:ext cx="7210715" cy="3651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3FA3C-BA1A-4F76-0AC7-EED1643658FC}"/>
              </a:ext>
            </a:extLst>
          </p:cNvPr>
          <p:cNvSpPr txBox="1"/>
          <p:nvPr/>
        </p:nvSpPr>
        <p:spPr>
          <a:xfrm>
            <a:off x="7560129" y="5413199"/>
            <a:ext cx="45033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National Counter Terrorism Center </a:t>
            </a:r>
          </a:p>
          <a:p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Washington, DC</a:t>
            </a:r>
          </a:p>
          <a:p>
            <a:r>
              <a:rPr lang="en-US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January 10, 2024</a:t>
            </a:r>
          </a:p>
        </p:txBody>
      </p:sp>
    </p:spTree>
    <p:extLst>
      <p:ext uri="{BB962C8B-B14F-4D97-AF65-F5344CB8AC3E}">
        <p14:creationId xmlns:p14="http://schemas.microsoft.com/office/powerpoint/2010/main" val="4270278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5BAC3-2A8D-571C-6AC0-E852CEBB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4E971A-39E1-6217-1E5E-C1560AFAC142}"/>
              </a:ext>
            </a:extLst>
          </p:cNvPr>
          <p:cNvSpPr txBox="1"/>
          <p:nvPr/>
        </p:nvSpPr>
        <p:spPr>
          <a:xfrm>
            <a:off x="119739" y="1717964"/>
            <a:ext cx="360352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</a:t>
            </a:r>
            <a:r>
              <a:rPr lang="en-US" sz="2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amily Assistance 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</a:t>
            </a: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Rescue and Recovery</a:t>
            </a: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Identification of </a:t>
            </a: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Remains</a:t>
            </a: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Rebuilding</a:t>
            </a: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Memorial </a:t>
            </a:r>
            <a:endParaRPr lang="en-US" b="1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C4822F-3374-6BD1-3440-A254E01692BD}"/>
              </a:ext>
            </a:extLst>
          </p:cNvPr>
          <p:cNvSpPr txBox="1"/>
          <p:nvPr/>
        </p:nvSpPr>
        <p:spPr>
          <a:xfrm>
            <a:off x="6225308" y="1717964"/>
            <a:ext cx="306434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024F8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Pentagon - 184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Sheraton - 10/2001</a:t>
            </a:r>
          </a:p>
          <a:p>
            <a:pPr>
              <a:spcAft>
                <a:spcPts val="600"/>
              </a:spcAft>
            </a:pP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Building repaired, employees working in room 1 year after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179 identified,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victims not identified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Room reopened 9/2002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Memorials inside and adjacent to Pentagon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solidFill>
                <a:srgbClr val="024F8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solidFill>
                <a:srgbClr val="024F8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26080-5620-03FF-BC2E-B1C7C7E9A659}"/>
              </a:ext>
            </a:extLst>
          </p:cNvPr>
          <p:cNvSpPr txBox="1"/>
          <p:nvPr/>
        </p:nvSpPr>
        <p:spPr>
          <a:xfrm>
            <a:off x="9127654" y="1753610"/>
            <a:ext cx="3064346" cy="792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024F8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Shanksville - 40</a:t>
            </a: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Onsite - Short-term</a:t>
            </a:r>
            <a:endParaRPr lang="en-US" sz="2000" i="0" u="none" strike="noStrik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Completed in 13 days 9/14/2001</a:t>
            </a:r>
          </a:p>
          <a:p>
            <a:endParaRPr lang="en-US" sz="2000" i="0" u="none" strike="noStrike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40 identified 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field 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Congress dedicated as National Memorial2002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b="1" dirty="0">
              <a:solidFill>
                <a:srgbClr val="024F8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b="1" dirty="0">
              <a:solidFill>
                <a:srgbClr val="024F8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solidFill>
                <a:srgbClr val="024F8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solidFill>
                <a:srgbClr val="024F8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b="1" dirty="0">
              <a:solidFill>
                <a:srgbClr val="024F8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521BBC-A934-1FB7-2954-6865D4E375FB}"/>
              </a:ext>
            </a:extLst>
          </p:cNvPr>
          <p:cNvCxnSpPr>
            <a:cxnSpLocks/>
          </p:cNvCxnSpPr>
          <p:nvPr/>
        </p:nvCxnSpPr>
        <p:spPr>
          <a:xfrm>
            <a:off x="3079025" y="1898072"/>
            <a:ext cx="0" cy="419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FD98000-8BA2-BCCE-150E-A5250405C05E}"/>
              </a:ext>
            </a:extLst>
          </p:cNvPr>
          <p:cNvCxnSpPr>
            <a:cxnSpLocks/>
          </p:cNvCxnSpPr>
          <p:nvPr/>
        </p:nvCxnSpPr>
        <p:spPr>
          <a:xfrm>
            <a:off x="9127654" y="1988127"/>
            <a:ext cx="0" cy="434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8ECF993-C717-83C4-509C-0629C0F0F30D}"/>
              </a:ext>
            </a:extLst>
          </p:cNvPr>
          <p:cNvSpPr txBox="1"/>
          <p:nvPr/>
        </p:nvSpPr>
        <p:spPr>
          <a:xfrm>
            <a:off x="641566" y="1035615"/>
            <a:ext cx="110696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24F8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 Responses to a Shared Tragedy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9BC44C-278F-D9F7-C1B2-D7F05DED91D7}"/>
              </a:ext>
            </a:extLst>
          </p:cNvPr>
          <p:cNvSpPr txBox="1"/>
          <p:nvPr/>
        </p:nvSpPr>
        <p:spPr>
          <a:xfrm>
            <a:off x="3127960" y="1717964"/>
            <a:ext cx="3048414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024F8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York – 2,753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Armory, Pier 94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moved  2/12/2002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 months recovery effort - 9/11/01- 5/30/02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Ongoing efforts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$31 billion damage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Memorial 9/11/2011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Museum 5/14/2011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03298F-8FB6-6053-3ACA-564CC5F25576}"/>
              </a:ext>
            </a:extLst>
          </p:cNvPr>
          <p:cNvCxnSpPr>
            <a:cxnSpLocks/>
          </p:cNvCxnSpPr>
          <p:nvPr/>
        </p:nvCxnSpPr>
        <p:spPr>
          <a:xfrm>
            <a:off x="6092662" y="1911927"/>
            <a:ext cx="0" cy="434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21EEF54-4EBA-BA6F-2AB1-3D824A33B27F}"/>
              </a:ext>
            </a:extLst>
          </p:cNvPr>
          <p:cNvSpPr txBox="1"/>
          <p:nvPr/>
        </p:nvSpPr>
        <p:spPr>
          <a:xfrm>
            <a:off x="0" y="2133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VOICES CENTER FOR RESILIENCE –- 9/11 Response   </a:t>
            </a:r>
          </a:p>
        </p:txBody>
      </p:sp>
    </p:spTree>
    <p:extLst>
      <p:ext uri="{BB962C8B-B14F-4D97-AF65-F5344CB8AC3E}">
        <p14:creationId xmlns:p14="http://schemas.microsoft.com/office/powerpoint/2010/main" val="1492957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443D84B2-6D5D-DCBC-9CB8-A7A9A1FCC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182880"/>
            <a:ext cx="11457709" cy="757279"/>
          </a:xfrm>
        </p:spPr>
        <p:txBody>
          <a:bodyPr/>
          <a:lstStyle/>
          <a:p>
            <a:pPr algn="ctr"/>
            <a:r>
              <a:rPr lang="en-US" dirty="0"/>
              <a:t>VOICES CENTER FOR RESILIENCE – Family Assistance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E9F71E-D22C-63C1-9FA1-421625DE13FF}"/>
              </a:ext>
            </a:extLst>
          </p:cNvPr>
          <p:cNvSpPr txBox="1"/>
          <p:nvPr/>
        </p:nvSpPr>
        <p:spPr>
          <a:xfrm flipH="1">
            <a:off x="270933" y="2235200"/>
            <a:ext cx="60731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Briefings and updated information </a:t>
            </a:r>
          </a:p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File missing persons report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Provide DNA samples </a:t>
            </a:r>
          </a:p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Social service support</a:t>
            </a:r>
          </a:p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Access legal advice </a:t>
            </a:r>
          </a:p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Apply for Financial support  </a:t>
            </a:r>
          </a:p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Access local resources </a:t>
            </a:r>
          </a:p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Government services</a:t>
            </a:r>
          </a:p>
          <a:p>
            <a:pPr marL="285750" indent="-285750">
              <a:spcAft>
                <a:spcPts val="600"/>
              </a:spcAft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Gathering with other victims’ families</a:t>
            </a:r>
          </a:p>
        </p:txBody>
      </p:sp>
      <p:pic>
        <p:nvPicPr>
          <p:cNvPr id="5" name="Picture 2" descr="http://www.wct.army.mil/img/FAM_SFACs_1.png">
            <a:extLst>
              <a:ext uri="{FF2B5EF4-FFF2-40B4-BE49-F238E27FC236}">
                <a16:creationId xmlns:a16="http://schemas.microsoft.com/office/drawing/2014/main" id="{28E44FB7-73D1-228F-CA13-B26E6158D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46" r="10116"/>
          <a:stretch/>
        </p:blipFill>
        <p:spPr bwMode="auto">
          <a:xfrm>
            <a:off x="6548272" y="2097004"/>
            <a:ext cx="5262728" cy="392279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52CA9A-E7BC-B024-29A0-F4B1C3DDFA1F}"/>
              </a:ext>
            </a:extLst>
          </p:cNvPr>
          <p:cNvSpPr txBox="1"/>
          <p:nvPr/>
        </p:nvSpPr>
        <p:spPr>
          <a:xfrm>
            <a:off x="270933" y="1440853"/>
            <a:ext cx="690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24F8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Family Assistance Center </a:t>
            </a:r>
            <a:endParaRPr lang="en-US" sz="36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32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5BAC3-2A8D-571C-6AC0-E852CEBB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80BC-3093-A410-E061-226F9C12C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962" y="1053253"/>
            <a:ext cx="11673038" cy="914400"/>
          </a:xfrm>
        </p:spPr>
        <p:txBody>
          <a:bodyPr/>
          <a:lstStyle/>
          <a:p>
            <a:r>
              <a:rPr lang="en-US" sz="3600" dirty="0">
                <a:solidFill>
                  <a:srgbClr val="024F84"/>
                </a:solidFill>
              </a:rPr>
              <a:t>Family Assistance Centers Established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014CBB-DB8E-B5D2-6929-0A05FD1913F6}"/>
              </a:ext>
            </a:extLst>
          </p:cNvPr>
          <p:cNvSpPr txBox="1"/>
          <p:nvPr/>
        </p:nvSpPr>
        <p:spPr>
          <a:xfrm>
            <a:off x="365760" y="1708652"/>
            <a:ext cx="11455339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York, NY – Armory, Pier 94 moved to Lexington Ave in February, 2002</a:t>
            </a:r>
            <a:endParaRPr lang="en-US" sz="2400" dirty="0">
              <a:highlight>
                <a:srgbClr val="FFFF0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Arlington, VA – Crystal City Sheraton Hotel - closed mid October, 2001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Shanksville, PA – Salvation Army, Red Cross, PA Dept Health &amp; Human Services 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 of flights/airlines: Jersey City, Boston, San Francisco, Los Angeles, Chicago and Dallas</a:t>
            </a:r>
          </a:p>
        </p:txBody>
      </p:sp>
      <p:pic>
        <p:nvPicPr>
          <p:cNvPr id="5" name="Picture 4" descr="Family Assistance Center.jpg">
            <a:extLst>
              <a:ext uri="{FF2B5EF4-FFF2-40B4-BE49-F238E27FC236}">
                <a16:creationId xmlns:a16="http://schemas.microsoft.com/office/drawing/2014/main" id="{7471FB10-D0D2-8C75-D69E-2DC75C4181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39" t="4184" b="9507"/>
          <a:stretch/>
        </p:blipFill>
        <p:spPr>
          <a:xfrm>
            <a:off x="3333966" y="3941209"/>
            <a:ext cx="4524861" cy="2611989"/>
          </a:xfrm>
          <a:prstGeom prst="rect">
            <a:avLst/>
          </a:prstGeom>
        </p:spPr>
      </p:pic>
      <p:pic>
        <p:nvPicPr>
          <p:cNvPr id="6" name="Picture 5" descr="A group of people outside a building&#10;&#10;Description automatically generated">
            <a:extLst>
              <a:ext uri="{FF2B5EF4-FFF2-40B4-BE49-F238E27FC236}">
                <a16:creationId xmlns:a16="http://schemas.microsoft.com/office/drawing/2014/main" id="{C71D5D71-189E-66C7-324E-E7C1160F38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/>
          <a:stretch/>
        </p:blipFill>
        <p:spPr>
          <a:xfrm>
            <a:off x="381000" y="3941209"/>
            <a:ext cx="2779581" cy="2611989"/>
          </a:xfrm>
          <a:prstGeom prst="rect">
            <a:avLst/>
          </a:prstGeom>
        </p:spPr>
      </p:pic>
      <p:pic>
        <p:nvPicPr>
          <p:cNvPr id="7" name="Picture 6" descr="A group of people in reflective vests sitting at a table&#10;&#10;Description automatically generated">
            <a:extLst>
              <a:ext uri="{FF2B5EF4-FFF2-40B4-BE49-F238E27FC236}">
                <a16:creationId xmlns:a16="http://schemas.microsoft.com/office/drawing/2014/main" id="{444E7AE0-CAE6-46FD-A5E4-E84943B5F9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r="3405" b="9939"/>
          <a:stretch/>
        </p:blipFill>
        <p:spPr>
          <a:xfrm>
            <a:off x="7988147" y="3941209"/>
            <a:ext cx="3832952" cy="2606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B12BAE-FDB1-3723-76AD-0BCCFC4CB9C8}"/>
              </a:ext>
            </a:extLst>
          </p:cNvPr>
          <p:cNvSpPr txBox="1"/>
          <p:nvPr/>
        </p:nvSpPr>
        <p:spPr>
          <a:xfrm>
            <a:off x="0" y="36121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VOICES CENTER FOR RESILIENCE – Family Assistance</a:t>
            </a:r>
          </a:p>
        </p:txBody>
      </p:sp>
    </p:spTree>
    <p:extLst>
      <p:ext uri="{BB962C8B-B14F-4D97-AF65-F5344CB8AC3E}">
        <p14:creationId xmlns:p14="http://schemas.microsoft.com/office/powerpoint/2010/main" val="390356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5BAC3-2A8D-571C-6AC0-E852CEBB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56C6-50A6-C133-1940-3C7537E0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99" y="1079651"/>
            <a:ext cx="10515600" cy="914400"/>
          </a:xfrm>
        </p:spPr>
        <p:txBody>
          <a:bodyPr/>
          <a:lstStyle/>
          <a:p>
            <a:r>
              <a:rPr lang="en-US" sz="3600" dirty="0"/>
              <a:t>Spontaneous Memorials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E5E5C88A-7FFB-983F-6A62-FE4409F33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" r="10827"/>
          <a:stretch/>
        </p:blipFill>
        <p:spPr>
          <a:xfrm>
            <a:off x="392308" y="1994052"/>
            <a:ext cx="5348014" cy="4559146"/>
          </a:xfrm>
          <a:prstGeom prst="rect">
            <a:avLst/>
          </a:prstGeom>
        </p:spPr>
      </p:pic>
      <p:pic>
        <p:nvPicPr>
          <p:cNvPr id="4" name="Picture 2" descr="https://upload.wikimedia.org/wikipedia/commons/4/44/9-11_tribute_in_Melbourne%2C_Aus.jpg">
            <a:extLst>
              <a:ext uri="{FF2B5EF4-FFF2-40B4-BE49-F238E27FC236}">
                <a16:creationId xmlns:a16="http://schemas.microsoft.com/office/drawing/2014/main" id="{E9571D29-E1D5-1D95-0153-BE657FAB8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32711"/>
          <a:stretch/>
        </p:blipFill>
        <p:spPr bwMode="auto">
          <a:xfrm>
            <a:off x="5839475" y="1994052"/>
            <a:ext cx="1806231" cy="455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missing person sign 9/11">
            <a:extLst>
              <a:ext uri="{FF2B5EF4-FFF2-40B4-BE49-F238E27FC236}">
                <a16:creationId xmlns:a16="http://schemas.microsoft.com/office/drawing/2014/main" id="{04FDA973-FD4B-D9BF-737C-C05D0F325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6202" r="5270" b="18559"/>
          <a:stretch/>
        </p:blipFill>
        <p:spPr bwMode="auto">
          <a:xfrm>
            <a:off x="7739554" y="1994051"/>
            <a:ext cx="4086686" cy="210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9/11 makeshift memorials">
            <a:extLst>
              <a:ext uri="{FF2B5EF4-FFF2-40B4-BE49-F238E27FC236}">
                <a16:creationId xmlns:a16="http://schemas.microsoft.com/office/drawing/2014/main" id="{3DB2B8F0-1B60-D1FF-C74C-735E68F02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5691" r="11425" b="26625"/>
          <a:stretch/>
        </p:blipFill>
        <p:spPr bwMode="auto">
          <a:xfrm>
            <a:off x="7739554" y="4183300"/>
            <a:ext cx="4071446" cy="2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58BB7C-F3CC-34CB-323A-1373814F5107}"/>
              </a:ext>
            </a:extLst>
          </p:cNvPr>
          <p:cNvSpPr txBox="1"/>
          <p:nvPr/>
        </p:nvSpPr>
        <p:spPr>
          <a:xfrm>
            <a:off x="213360" y="304800"/>
            <a:ext cx="11978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VOICES CENTER FOR RESILIENCE – Family Assistance</a:t>
            </a:r>
          </a:p>
        </p:txBody>
      </p:sp>
    </p:spTree>
    <p:extLst>
      <p:ext uri="{BB962C8B-B14F-4D97-AF65-F5344CB8AC3E}">
        <p14:creationId xmlns:p14="http://schemas.microsoft.com/office/powerpoint/2010/main" val="2834748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C6D724FA-5F1F-7B03-18C2-264663B4E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182880"/>
            <a:ext cx="11457709" cy="757279"/>
          </a:xfrm>
        </p:spPr>
        <p:txBody>
          <a:bodyPr/>
          <a:lstStyle/>
          <a:p>
            <a:pPr algn="ctr"/>
            <a:r>
              <a:rPr lang="en-US" b="0" dirty="0"/>
              <a:t>VOICES CENTER FOR RESILIENCE – Memorial Services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23D091-F16D-F100-DC83-6434825EAA6F}"/>
              </a:ext>
            </a:extLst>
          </p:cNvPr>
          <p:cNvSpPr txBox="1"/>
          <p:nvPr/>
        </p:nvSpPr>
        <p:spPr>
          <a:xfrm>
            <a:off x="562467" y="2541621"/>
            <a:ext cx="11457709" cy="511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  <a:spcAft>
                <a:spcPts val="1800"/>
              </a:spcAft>
            </a:pPr>
            <a:r>
              <a:rPr lang="en-US" sz="2200" dirty="0">
                <a:solidFill>
                  <a:schemeClr val="bg2">
                    <a:lumMod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50FD12-16C0-4241-9A5B-08622DE5BFC2}"/>
              </a:ext>
            </a:extLst>
          </p:cNvPr>
          <p:cNvSpPr txBox="1"/>
          <p:nvPr/>
        </p:nvSpPr>
        <p:spPr>
          <a:xfrm>
            <a:off x="3113224" y="1262679"/>
            <a:ext cx="53617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pic>
        <p:nvPicPr>
          <p:cNvPr id="6" name="Picture 4" descr="Image result for 9/11 funeral">
            <a:extLst>
              <a:ext uri="{FF2B5EF4-FFF2-40B4-BE49-F238E27FC236}">
                <a16:creationId xmlns:a16="http://schemas.microsoft.com/office/drawing/2014/main" id="{F70FAB50-93D6-47A2-DA2B-C24C2DF56B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7" r="10241"/>
          <a:stretch/>
        </p:blipFill>
        <p:spPr bwMode="auto">
          <a:xfrm>
            <a:off x="380363" y="1404779"/>
            <a:ext cx="3541339" cy="474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9/11 memorial service">
            <a:extLst>
              <a:ext uri="{FF2B5EF4-FFF2-40B4-BE49-F238E27FC236}">
                <a16:creationId xmlns:a16="http://schemas.microsoft.com/office/drawing/2014/main" id="{3A6C6FB2-F029-3F3D-E153-50FA13CC6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4180" b="12080"/>
          <a:stretch/>
        </p:blipFill>
        <p:spPr bwMode="auto">
          <a:xfrm>
            <a:off x="4131882" y="1329064"/>
            <a:ext cx="4958726" cy="26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andersonfuneral.net/files/3614/5456/3776/img-home-cta-funeral-services.jpg">
            <a:extLst>
              <a:ext uri="{FF2B5EF4-FFF2-40B4-BE49-F238E27FC236}">
                <a16:creationId xmlns:a16="http://schemas.microsoft.com/office/drawing/2014/main" id="{C2C18593-C1AD-DC59-F370-7BD480CA6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0296" b="33864"/>
          <a:stretch/>
        </p:blipFill>
        <p:spPr bwMode="auto">
          <a:xfrm>
            <a:off x="4069581" y="4202522"/>
            <a:ext cx="4958726" cy="2041476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171BB2-8260-494D-0821-13971A2940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l="6765" t="4698" r="4914" b="4159"/>
          <a:stretch/>
        </p:blipFill>
        <p:spPr>
          <a:xfrm>
            <a:off x="9285929" y="1466085"/>
            <a:ext cx="2712536" cy="470179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9981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6">
            <a:extLst>
              <a:ext uri="{FF2B5EF4-FFF2-40B4-BE49-F238E27FC236}">
                <a16:creationId xmlns:a16="http://schemas.microsoft.com/office/drawing/2014/main" id="{C5AAAD8B-2689-D259-4413-7F1DAF69A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182880"/>
            <a:ext cx="11457709" cy="757279"/>
          </a:xfrm>
        </p:spPr>
        <p:txBody>
          <a:bodyPr/>
          <a:lstStyle/>
          <a:p>
            <a:pPr algn="ctr"/>
            <a:r>
              <a:rPr lang="en-US" dirty="0"/>
              <a:t>VOICES CENTER FOR RESILIENCE - Resources</a:t>
            </a:r>
          </a:p>
        </p:txBody>
      </p:sp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04F8B43B-0371-33FC-A10E-1C2B3BF1B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3" y="1995689"/>
            <a:ext cx="11998578" cy="4385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0E6B2B-6C15-DAB0-95E0-8FE6B91A6CD3}"/>
              </a:ext>
            </a:extLst>
          </p:cNvPr>
          <p:cNvSpPr txBox="1"/>
          <p:nvPr/>
        </p:nvSpPr>
        <p:spPr>
          <a:xfrm>
            <a:off x="158044" y="1252072"/>
            <a:ext cx="10814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24F8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Challenges identifying resources </a:t>
            </a:r>
            <a:r>
              <a:rPr lang="en-US" sz="3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3034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3EBAA-D49F-BAAF-12A0-2334A9A83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6AFC7-279F-084A-3541-91ABBA57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7" y="180975"/>
            <a:ext cx="11426953" cy="757279"/>
          </a:xfrm>
        </p:spPr>
        <p:txBody>
          <a:bodyPr/>
          <a:lstStyle/>
          <a:p>
            <a:pPr algn="ctr"/>
            <a:r>
              <a:rPr lang="en-US" b="0" dirty="0"/>
              <a:t>VOICES CENTER FOR RESILIENCE – Our Story </a:t>
            </a:r>
            <a:endParaRPr lang="en-US" sz="28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843376-D09D-623A-12A1-7BDC2F18C7F3}"/>
              </a:ext>
            </a:extLst>
          </p:cNvPr>
          <p:cNvSpPr txBox="1"/>
          <p:nvPr/>
        </p:nvSpPr>
        <p:spPr>
          <a:xfrm>
            <a:off x="1980908" y="1854200"/>
            <a:ext cx="807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50C47D-480E-C44E-5692-6911F6DEB61B}"/>
              </a:ext>
            </a:extLst>
          </p:cNvPr>
          <p:cNvSpPr txBox="1"/>
          <p:nvPr/>
        </p:nvSpPr>
        <p:spPr>
          <a:xfrm>
            <a:off x="2133893" y="1524000"/>
            <a:ext cx="838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3200" b="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US"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1" descr="MaryPRESENTATION2011Macphotos.015.jpg">
            <a:extLst>
              <a:ext uri="{FF2B5EF4-FFF2-40B4-BE49-F238E27FC236}">
                <a16:creationId xmlns:a16="http://schemas.microsoft.com/office/drawing/2014/main" id="{220A12C8-322C-0568-6C2C-82A8B51F2D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909" r="2287" b="4185"/>
          <a:stretch/>
        </p:blipFill>
        <p:spPr bwMode="auto">
          <a:xfrm>
            <a:off x="387653" y="1480053"/>
            <a:ext cx="3412067" cy="4507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logo with text on it&#10;&#10;Description automatically generated">
            <a:extLst>
              <a:ext uri="{FF2B5EF4-FFF2-40B4-BE49-F238E27FC236}">
                <a16:creationId xmlns:a16="http://schemas.microsoft.com/office/drawing/2014/main" id="{5C8ECE90-D1EE-F2F6-BDB4-1E329F08A4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556" y="5081278"/>
            <a:ext cx="2724621" cy="1097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8B48F3-3A99-3CF3-4EAC-5F9CE267EFBE}"/>
              </a:ext>
            </a:extLst>
          </p:cNvPr>
          <p:cNvSpPr txBox="1"/>
          <p:nvPr/>
        </p:nvSpPr>
        <p:spPr>
          <a:xfrm>
            <a:off x="4131440" y="1371600"/>
            <a:ext cx="7679560" cy="31239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Founded in 2002 by 9/11 family members –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Mary Fetchet and Beverly Eckert, 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Voices of September 11th is an advocacy group providing resources and support for victims’ families, survivors and all those impacted by the terrorist attack on September 11th.</a:t>
            </a:r>
          </a:p>
          <a:p>
            <a:pPr>
              <a:spcBef>
                <a:spcPts val="600"/>
              </a:spcBef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Services include support groups, outreach, bereavement groups, lectures, workshops and special events</a:t>
            </a:r>
          </a:p>
        </p:txBody>
      </p:sp>
    </p:spTree>
    <p:extLst>
      <p:ext uri="{BB962C8B-B14F-4D97-AF65-F5344CB8AC3E}">
        <p14:creationId xmlns:p14="http://schemas.microsoft.com/office/powerpoint/2010/main" val="3259349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5BAC3-2A8D-571C-6AC0-E852CEBB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DACC8-2270-4E3F-561A-4C10F281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71142"/>
            <a:ext cx="11673038" cy="731520"/>
          </a:xfrm>
        </p:spPr>
        <p:txBody>
          <a:bodyPr/>
          <a:lstStyle/>
          <a:p>
            <a:r>
              <a:rPr lang="en-US" sz="3600" dirty="0">
                <a:solidFill>
                  <a:srgbClr val="024F84"/>
                </a:solidFill>
              </a:rPr>
              <a:t>Providing a </a:t>
            </a:r>
            <a: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Holistic, Victim-Centered Approach</a:t>
            </a:r>
            <a:br>
              <a:rPr lang="en-US" sz="3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endParaRPr lang="en-US" sz="3600" dirty="0">
              <a:solidFill>
                <a:srgbClr val="024F84"/>
              </a:solidFill>
            </a:endParaRPr>
          </a:p>
        </p:txBody>
      </p:sp>
      <p:pic>
        <p:nvPicPr>
          <p:cNvPr id="5" name="image15.jpeg">
            <a:extLst>
              <a:ext uri="{FF2B5EF4-FFF2-40B4-BE49-F238E27FC236}">
                <a16:creationId xmlns:a16="http://schemas.microsoft.com/office/drawing/2014/main" id="{1E2874A8-1669-1DD8-5575-3A6B66D4CE2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1757684"/>
            <a:ext cx="5715000" cy="4065134"/>
          </a:xfrm>
          <a:prstGeom prst="rect">
            <a:avLst/>
          </a:prstGeom>
          <a:ln w="190500" cap="rnd">
            <a:noFill/>
            <a:prstDash val="solid"/>
            <a:beve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249AE-1D73-E542-BD5D-6CD6D8F6D412}"/>
              </a:ext>
            </a:extLst>
          </p:cNvPr>
          <p:cNvSpPr txBox="1"/>
          <p:nvPr/>
        </p:nvSpPr>
        <p:spPr>
          <a:xfrm>
            <a:off x="381000" y="1946627"/>
            <a:ext cx="6519781" cy="4362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972" indent="-342900">
              <a:spcAft>
                <a:spcPts val="5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Information</a:t>
            </a:r>
          </a:p>
          <a:p>
            <a:pPr marL="97972" indent="-342900">
              <a:spcAft>
                <a:spcPts val="5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Assessments</a:t>
            </a:r>
          </a:p>
          <a:p>
            <a:pPr marL="97972" indent="-342900">
              <a:spcAft>
                <a:spcPts val="5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Referrals </a:t>
            </a:r>
          </a:p>
          <a:p>
            <a:pPr marL="97972" indent="-342900">
              <a:spcAft>
                <a:spcPts val="5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Support groups  </a:t>
            </a:r>
          </a:p>
          <a:p>
            <a:pPr marL="97972" indent="-342900">
              <a:spcAft>
                <a:spcPts val="5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Case management</a:t>
            </a:r>
          </a:p>
          <a:p>
            <a:pPr marL="97972" indent="-342900">
              <a:spcAft>
                <a:spcPts val="5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Psychoeducational programs</a:t>
            </a:r>
          </a:p>
          <a:p>
            <a:pPr marL="97972" indent="-342900">
              <a:spcAft>
                <a:spcPts val="5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Workshops and Conferences </a:t>
            </a:r>
          </a:p>
          <a:p>
            <a:pPr marL="97972" indent="-342900">
              <a:spcAft>
                <a:spcPts val="5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9/10 Annual Information Forum </a:t>
            </a:r>
          </a:p>
          <a:p>
            <a:pPr marL="97972" indent="-342900">
              <a:spcAft>
                <a:spcPts val="5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World Trade Center Health Program</a:t>
            </a:r>
          </a:p>
          <a:p>
            <a:pPr marL="97972" indent="-342900">
              <a:spcAft>
                <a:spcPts val="5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9/11 Living Memorial Project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7C752-7286-B4B0-072C-4CE496E15DE8}"/>
              </a:ext>
            </a:extLst>
          </p:cNvPr>
          <p:cNvSpPr txBox="1"/>
          <p:nvPr/>
        </p:nvSpPr>
        <p:spPr>
          <a:xfrm>
            <a:off x="0" y="1998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VOICES CENTER FOR RESILIENCE – Providing Support  </a:t>
            </a:r>
          </a:p>
        </p:txBody>
      </p:sp>
    </p:spTree>
    <p:extLst>
      <p:ext uri="{BB962C8B-B14F-4D97-AF65-F5344CB8AC3E}">
        <p14:creationId xmlns:p14="http://schemas.microsoft.com/office/powerpoint/2010/main" val="1429449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378CD-A559-4F3F-2974-5436583FF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4EE59-46D2-7BD8-4589-FC2C3006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184" y="1298104"/>
            <a:ext cx="6200780" cy="8318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Defining the Circle of Impact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722C4-197E-533E-75E8-2B291655E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1119" y="2745821"/>
            <a:ext cx="5372100" cy="2645049"/>
          </a:xfrm>
        </p:spPr>
        <p:txBody>
          <a:bodyPr/>
          <a:lstStyle/>
          <a:p>
            <a:pPr marL="0" indent="0">
              <a:buNone/>
            </a:pPr>
            <a:endParaRPr lang="en-US" sz="3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D34ED7-2DD2-04DE-C7C9-36FE9C950A30}"/>
              </a:ext>
            </a:extLst>
          </p:cNvPr>
          <p:cNvGrpSpPr/>
          <p:nvPr/>
        </p:nvGrpSpPr>
        <p:grpSpPr>
          <a:xfrm>
            <a:off x="609882" y="1788872"/>
            <a:ext cx="4500618" cy="4438622"/>
            <a:chOff x="1295399" y="1690511"/>
            <a:chExt cx="4586111" cy="4586111"/>
          </a:xfrm>
        </p:grpSpPr>
        <p:pic>
          <p:nvPicPr>
            <p:cNvPr id="5" name="Picture 4" descr="A blue circle with black background&#10;&#10;Description automatically generated">
              <a:extLst>
                <a:ext uri="{FF2B5EF4-FFF2-40B4-BE49-F238E27FC236}">
                  <a16:creationId xmlns:a16="http://schemas.microsoft.com/office/drawing/2014/main" id="{1A6FAFD6-C830-5D5B-BC45-53BD1EED3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399" y="1690511"/>
              <a:ext cx="4586111" cy="4586111"/>
            </a:xfrm>
            <a:prstGeom prst="rect">
              <a:avLst/>
            </a:prstGeom>
          </p:spPr>
        </p:pic>
        <p:sp>
          <p:nvSpPr>
            <p:cNvPr id="6" name="Content Placeholder 3">
              <a:extLst>
                <a:ext uri="{FF2B5EF4-FFF2-40B4-BE49-F238E27FC236}">
                  <a16:creationId xmlns:a16="http://schemas.microsoft.com/office/drawing/2014/main" id="{7932836C-80E5-E93B-0885-7370EF0D5973}"/>
                </a:ext>
              </a:extLst>
            </p:cNvPr>
            <p:cNvSpPr txBox="1">
              <a:spLocks/>
            </p:cNvSpPr>
            <p:nvPr/>
          </p:nvSpPr>
          <p:spPr>
            <a:xfrm>
              <a:off x="1605757" y="2042927"/>
              <a:ext cx="3965394" cy="39547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Clr>
                  <a:srgbClr val="003877"/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Clr>
                  <a:srgbClr val="003877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COMMUNITY-AT-LARGE</a:t>
              </a:r>
            </a:p>
          </p:txBody>
        </p:sp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BFF7807E-3B45-FF80-A5C1-69C347FFFE86}"/>
                </a:ext>
              </a:extLst>
            </p:cNvPr>
            <p:cNvSpPr txBox="1">
              <a:spLocks/>
            </p:cNvSpPr>
            <p:nvPr/>
          </p:nvSpPr>
          <p:spPr>
            <a:xfrm>
              <a:off x="1605757" y="2613015"/>
              <a:ext cx="3965394" cy="39547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Clr>
                  <a:srgbClr val="003877"/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Clr>
                  <a:srgbClr val="003877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RESPONDERS</a:t>
              </a:r>
            </a:p>
          </p:txBody>
        </p:sp>
        <p:sp>
          <p:nvSpPr>
            <p:cNvPr id="9" name="Content Placeholder 3">
              <a:extLst>
                <a:ext uri="{FF2B5EF4-FFF2-40B4-BE49-F238E27FC236}">
                  <a16:creationId xmlns:a16="http://schemas.microsoft.com/office/drawing/2014/main" id="{88361B58-01B5-05CC-EA88-F6FB0386AC91}"/>
                </a:ext>
              </a:extLst>
            </p:cNvPr>
            <p:cNvSpPr txBox="1">
              <a:spLocks/>
            </p:cNvSpPr>
            <p:nvPr/>
          </p:nvSpPr>
          <p:spPr>
            <a:xfrm>
              <a:off x="1605757" y="3915832"/>
              <a:ext cx="3965394" cy="7239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Clr>
                  <a:srgbClr val="003877"/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Clr>
                  <a:srgbClr val="003877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 typeface="Wingdings" pitchFamily="2" charset="2"/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VICTIMS’</a:t>
              </a:r>
            </a:p>
            <a:p>
              <a:pPr marL="0" indent="0" algn="ctr">
                <a:lnSpc>
                  <a:spcPct val="100000"/>
                </a:lnSpc>
                <a:buFont typeface="Wingdings" pitchFamily="2" charset="2"/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FAMILIES</a:t>
              </a:r>
            </a:p>
          </p:txBody>
        </p:sp>
        <p:sp>
          <p:nvSpPr>
            <p:cNvPr id="10" name="Content Placeholder 3">
              <a:extLst>
                <a:ext uri="{FF2B5EF4-FFF2-40B4-BE49-F238E27FC236}">
                  <a16:creationId xmlns:a16="http://schemas.microsoft.com/office/drawing/2014/main" id="{10632B6A-A3C9-A363-BDD7-B7AADA83CF45}"/>
                </a:ext>
              </a:extLst>
            </p:cNvPr>
            <p:cNvSpPr txBox="1">
              <a:spLocks/>
            </p:cNvSpPr>
            <p:nvPr/>
          </p:nvSpPr>
          <p:spPr>
            <a:xfrm>
              <a:off x="1605757" y="3196888"/>
              <a:ext cx="3965394" cy="7239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Clr>
                  <a:srgbClr val="003877"/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Clr>
                  <a:srgbClr val="003877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200"/>
                </a:spcAft>
                <a:buFont typeface="Wingdings" pitchFamily="2" charset="2"/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WITNESSES </a:t>
              </a:r>
            </a:p>
            <a:p>
              <a:pPr marL="0" indent="0" algn="ctr">
                <a:lnSpc>
                  <a:spcPct val="100000"/>
                </a:lnSpc>
                <a:spcAft>
                  <a:spcPts val="200"/>
                </a:spcAft>
                <a:buFont typeface="Wingdings" pitchFamily="2" charset="2"/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SURVIVORS</a:t>
              </a:r>
            </a:p>
          </p:txBody>
        </p:sp>
        <p:sp>
          <p:nvSpPr>
            <p:cNvPr id="11" name="Content Placeholder 3">
              <a:extLst>
                <a:ext uri="{FF2B5EF4-FFF2-40B4-BE49-F238E27FC236}">
                  <a16:creationId xmlns:a16="http://schemas.microsoft.com/office/drawing/2014/main" id="{9AAF3FF3-91E9-E52C-46D2-B2FBCBCF3991}"/>
                </a:ext>
              </a:extLst>
            </p:cNvPr>
            <p:cNvSpPr txBox="1">
              <a:spLocks/>
            </p:cNvSpPr>
            <p:nvPr/>
          </p:nvSpPr>
          <p:spPr>
            <a:xfrm>
              <a:off x="1605757" y="4908022"/>
              <a:ext cx="3965394" cy="101864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Clr>
                  <a:srgbClr val="003877"/>
                </a:buClr>
                <a:buFont typeface="Wingdings" pitchFamily="2" charset="2"/>
                <a:buChar char="§"/>
                <a:defRPr sz="2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Clr>
                  <a:srgbClr val="003877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14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Aft>
                  <a:spcPts val="200"/>
                </a:spcAft>
                <a:buFont typeface="Wingdings" pitchFamily="2" charset="2"/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VICTIMs</a:t>
              </a:r>
            </a:p>
            <a:p>
              <a:pPr marL="0" indent="0" algn="ctr">
                <a:lnSpc>
                  <a:spcPct val="100000"/>
                </a:lnSpc>
                <a:buFont typeface="Wingdings" pitchFamily="2" charset="2"/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INJURED</a:t>
              </a:r>
            </a:p>
            <a:p>
              <a:pPr marL="0" indent="0" algn="ctr">
                <a:lnSpc>
                  <a:spcPct val="100000"/>
                </a:lnSpc>
                <a:buFont typeface="Wingdings" pitchFamily="2" charset="2"/>
                <a:buNone/>
              </a:pPr>
              <a:r>
                <a:rPr lang="en-US" sz="1700" b="1" dirty="0">
                  <a:solidFill>
                    <a:schemeClr val="bg1"/>
                  </a:solidFill>
                </a:rPr>
                <a:t>SURVIVORS</a:t>
              </a:r>
            </a:p>
            <a:p>
              <a:pPr marL="0" indent="0" algn="ctr">
                <a:buFont typeface="Wingdings" pitchFamily="2" charset="2"/>
                <a:buNone/>
              </a:pPr>
              <a:endParaRPr lang="en-US" sz="17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4D95721-F1E2-DF9A-3B93-4EF008719D28}"/>
              </a:ext>
            </a:extLst>
          </p:cNvPr>
          <p:cNvSpPr txBox="1"/>
          <p:nvPr/>
        </p:nvSpPr>
        <p:spPr>
          <a:xfrm>
            <a:off x="0" y="27093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VOICES CENTER FOR RESILIENCE – Circle of Impact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0B1332-CE30-C4C3-6B2D-61FB0E32C149}"/>
              </a:ext>
            </a:extLst>
          </p:cNvPr>
          <p:cNvGrpSpPr/>
          <p:nvPr/>
        </p:nvGrpSpPr>
        <p:grpSpPr>
          <a:xfrm>
            <a:off x="5441883" y="2295027"/>
            <a:ext cx="6200780" cy="3928514"/>
            <a:chOff x="4589098" y="1839894"/>
            <a:chExt cx="7221902" cy="4713306"/>
          </a:xfrm>
        </p:grpSpPr>
        <p:pic>
          <p:nvPicPr>
            <p:cNvPr id="13" name="Picture 2" descr="V:\Photos\Charts for Mary's presentation\world trade center site after 911.jpg">
              <a:extLst>
                <a:ext uri="{FF2B5EF4-FFF2-40B4-BE49-F238E27FC236}">
                  <a16:creationId xmlns:a16="http://schemas.microsoft.com/office/drawing/2014/main" id="{CF62702C-AD52-4D5C-598A-BA3ECDF55B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r="28341"/>
            <a:stretch/>
          </p:blipFill>
          <p:spPr bwMode="auto">
            <a:xfrm>
              <a:off x="4589098" y="3692144"/>
              <a:ext cx="3448070" cy="2861056"/>
            </a:xfrm>
            <a:prstGeom prst="rect">
              <a:avLst/>
            </a:prstGeom>
            <a:noFill/>
          </p:spPr>
        </p:pic>
        <p:pic>
          <p:nvPicPr>
            <p:cNvPr id="14" name="image13.jpeg">
              <a:extLst>
                <a:ext uri="{FF2B5EF4-FFF2-40B4-BE49-F238E27FC236}">
                  <a16:creationId xmlns:a16="http://schemas.microsoft.com/office/drawing/2014/main" id="{82B82ED1-761E-CBC4-C62C-CED3C29A03BC}"/>
                </a:ext>
              </a:extLst>
            </p:cNvPr>
            <p:cNvPicPr/>
            <p:nvPr/>
          </p:nvPicPr>
          <p:blipFill rotWithShape="1">
            <a:blip r:embed="rId5" cstate="print"/>
            <a:srcRect l="11629" t="27098" b="13336"/>
            <a:stretch/>
          </p:blipFill>
          <p:spPr>
            <a:xfrm>
              <a:off x="4589099" y="1839894"/>
              <a:ext cx="3448070" cy="174268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Picture 14" descr="responders and survivors.jpg">
              <a:extLst>
                <a:ext uri="{FF2B5EF4-FFF2-40B4-BE49-F238E27FC236}">
                  <a16:creationId xmlns:a16="http://schemas.microsoft.com/office/drawing/2014/main" id="{DDD5B5E9-75B5-1121-4F33-3F6954DC2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/>
            <a:srcRect l="30926" r="10230" b="1675"/>
            <a:stretch/>
          </p:blipFill>
          <p:spPr>
            <a:xfrm>
              <a:off x="8151083" y="1839894"/>
              <a:ext cx="3659917" cy="47133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2506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F043F-1717-C99A-F8D4-514BE22CC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0570B-2DEF-DA2F-AD2C-4C281A2D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VOICES CENTER FOR RESILIENCE - Advocacy</a:t>
            </a:r>
            <a:endParaRPr lang="en-US" sz="2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92F2BB-D546-0A12-0CDE-300ED465E6C6}"/>
              </a:ext>
            </a:extLst>
          </p:cNvPr>
          <p:cNvSpPr txBox="1"/>
          <p:nvPr/>
        </p:nvSpPr>
        <p:spPr>
          <a:xfrm>
            <a:off x="480971" y="1974208"/>
            <a:ext cx="6579038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2" indent="-228600"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9/11 Commission – Intelligence Reforms</a:t>
            </a:r>
          </a:p>
          <a:p>
            <a:pPr marL="228600" lvl="2" indent="-228600"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September as National Preparedness </a:t>
            </a:r>
          </a:p>
          <a:p>
            <a:pPr marL="228600" lvl="2" indent="-228600"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Notification of remains </a:t>
            </a:r>
          </a:p>
          <a:p>
            <a:pPr marL="228600" lvl="2" indent="-228600"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Victims Compensation Fund</a:t>
            </a:r>
          </a:p>
          <a:p>
            <a:pPr marL="228600" lvl="2" indent="-228600"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Zadroga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 - 9/11 responders &amp; survivors </a:t>
            </a:r>
          </a:p>
          <a:p>
            <a:pPr marL="228600" lvl="2" indent="-228600"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Creating 9/11 Living Memorial </a:t>
            </a:r>
          </a:p>
          <a:p>
            <a:pPr marL="228600" lvl="2" indent="-228600"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9/11 Memorial Museum </a:t>
            </a:r>
          </a:p>
          <a:p>
            <a:pPr marL="228600" lvl="2" indent="-228600"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Memorial Glade for post 9/11 deaths </a:t>
            </a:r>
          </a:p>
          <a:p>
            <a:pPr marL="228600" lvl="2" indent="-228600">
              <a:spcAft>
                <a:spcPts val="800"/>
              </a:spcAft>
              <a:buFont typeface="Arial" panose="020B0604020202020204" pitchFamily="34" charset="0"/>
              <a:buChar char="•"/>
              <a:defRPr sz="1800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Lawsuits Seeking Justice and Accountability</a:t>
            </a:r>
          </a:p>
        </p:txBody>
      </p:sp>
      <p:pic>
        <p:nvPicPr>
          <p:cNvPr id="5" name="Picture 2" descr="V:\Photos\Charts for Mary's presentation\protest in front of white house2.JPG">
            <a:extLst>
              <a:ext uri="{FF2B5EF4-FFF2-40B4-BE49-F238E27FC236}">
                <a16:creationId xmlns:a16="http://schemas.microsoft.com/office/drawing/2014/main" id="{3B7D0463-B35B-3445-D8CC-78E8ACFF0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498" t="4378" r="5895"/>
          <a:stretch/>
        </p:blipFill>
        <p:spPr bwMode="auto">
          <a:xfrm>
            <a:off x="8421511" y="1484490"/>
            <a:ext cx="3389489" cy="264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B4A2D6-E214-6BDF-C615-DF693A6F92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4"/>
          <a:stretch/>
        </p:blipFill>
        <p:spPr>
          <a:xfrm>
            <a:off x="6752361" y="4229476"/>
            <a:ext cx="5058639" cy="2209613"/>
          </a:xfrm>
          <a:prstGeom prst="rect">
            <a:avLst/>
          </a:prstGeom>
        </p:spPr>
      </p:pic>
      <p:pic>
        <p:nvPicPr>
          <p:cNvPr id="9" name="image14.jpeg">
            <a:extLst>
              <a:ext uri="{FF2B5EF4-FFF2-40B4-BE49-F238E27FC236}">
                <a16:creationId xmlns:a16="http://schemas.microsoft.com/office/drawing/2014/main" id="{4D48F132-0740-0206-5D85-B0C81C9D09FF}"/>
              </a:ext>
            </a:extLst>
          </p:cNvPr>
          <p:cNvPicPr/>
          <p:nvPr/>
        </p:nvPicPr>
        <p:blipFill rotWithShape="1">
          <a:blip r:embed="rId5" cstate="print"/>
          <a:srcRect l="9763" r="46696"/>
          <a:stretch/>
        </p:blipFill>
        <p:spPr>
          <a:xfrm>
            <a:off x="6752361" y="1484490"/>
            <a:ext cx="1543613" cy="2643348"/>
          </a:xfrm>
          <a:prstGeom prst="rect">
            <a:avLst/>
          </a:prstGeom>
          <a:ln w="12700" cap="rnd">
            <a:noFill/>
            <a:prstDash val="solid"/>
            <a:miter lim="800000"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52D5DE-BE66-5B38-F585-DBB3B4978BB3}"/>
              </a:ext>
            </a:extLst>
          </p:cNvPr>
          <p:cNvSpPr txBox="1"/>
          <p:nvPr/>
        </p:nvSpPr>
        <p:spPr>
          <a:xfrm>
            <a:off x="173324" y="1277058"/>
            <a:ext cx="6579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24F8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Advocating for Reform  </a:t>
            </a:r>
            <a:endParaRPr lang="en-US" sz="32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8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416" y="4972824"/>
              <a:ext cx="11143488" cy="12908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755" y="4988052"/>
              <a:ext cx="11041380" cy="118872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43840" y="1092708"/>
            <a:ext cx="11561445" cy="5497195"/>
            <a:chOff x="243840" y="1092708"/>
            <a:chExt cx="11561445" cy="54971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416" y="3791712"/>
              <a:ext cx="11143488" cy="12908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756" y="3806952"/>
              <a:ext cx="11041380" cy="11887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416" y="2596896"/>
              <a:ext cx="11143488" cy="12908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4756" y="2612136"/>
              <a:ext cx="11041380" cy="118872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1416" y="1427988"/>
              <a:ext cx="11143488" cy="12908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4756" y="1443228"/>
              <a:ext cx="11041380" cy="118872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7031" y="1092708"/>
              <a:ext cx="202755" cy="549706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90372" y="1146048"/>
              <a:ext cx="24130" cy="5356225"/>
            </a:xfrm>
            <a:custGeom>
              <a:avLst/>
              <a:gdLst/>
              <a:ahLst/>
              <a:cxnLst/>
              <a:rect l="l" t="t" r="r" b="b"/>
              <a:pathLst>
                <a:path w="24129" h="5356225">
                  <a:moveTo>
                    <a:pt x="0" y="0"/>
                  </a:moveTo>
                  <a:lnTo>
                    <a:pt x="23723" y="5356174"/>
                  </a:lnTo>
                </a:path>
              </a:pathLst>
            </a:custGeom>
            <a:ln w="76200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840" y="1537716"/>
              <a:ext cx="909828" cy="9098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6512" y="1575816"/>
              <a:ext cx="821423" cy="9555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5280" y="1591056"/>
              <a:ext cx="731520" cy="73152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35280" y="1591056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19" h="731519">
                  <a:moveTo>
                    <a:pt x="0" y="365760"/>
                  </a:moveTo>
                  <a:lnTo>
                    <a:pt x="2849" y="319869"/>
                  </a:lnTo>
                  <a:lnTo>
                    <a:pt x="11170" y="275682"/>
                  </a:lnTo>
                  <a:lnTo>
                    <a:pt x="24619" y="233542"/>
                  </a:lnTo>
                  <a:lnTo>
                    <a:pt x="42854" y="193790"/>
                  </a:lnTo>
                  <a:lnTo>
                    <a:pt x="65531" y="156770"/>
                  </a:lnTo>
                  <a:lnTo>
                    <a:pt x="92308" y="122822"/>
                  </a:lnTo>
                  <a:lnTo>
                    <a:pt x="122843" y="92291"/>
                  </a:lnTo>
                  <a:lnTo>
                    <a:pt x="156792" y="65517"/>
                  </a:lnTo>
                  <a:lnTo>
                    <a:pt x="193813" y="42844"/>
                  </a:lnTo>
                  <a:lnTo>
                    <a:pt x="233563" y="24613"/>
                  </a:lnTo>
                  <a:lnTo>
                    <a:pt x="275699" y="11167"/>
                  </a:lnTo>
                  <a:lnTo>
                    <a:pt x="319879" y="2848"/>
                  </a:lnTo>
                  <a:lnTo>
                    <a:pt x="365760" y="0"/>
                  </a:lnTo>
                  <a:lnTo>
                    <a:pt x="411640" y="2848"/>
                  </a:lnTo>
                  <a:lnTo>
                    <a:pt x="455820" y="11167"/>
                  </a:lnTo>
                  <a:lnTo>
                    <a:pt x="497956" y="24613"/>
                  </a:lnTo>
                  <a:lnTo>
                    <a:pt x="537706" y="42844"/>
                  </a:lnTo>
                  <a:lnTo>
                    <a:pt x="574727" y="65517"/>
                  </a:lnTo>
                  <a:lnTo>
                    <a:pt x="608676" y="92291"/>
                  </a:lnTo>
                  <a:lnTo>
                    <a:pt x="639211" y="122822"/>
                  </a:lnTo>
                  <a:lnTo>
                    <a:pt x="665988" y="156770"/>
                  </a:lnTo>
                  <a:lnTo>
                    <a:pt x="688665" y="193790"/>
                  </a:lnTo>
                  <a:lnTo>
                    <a:pt x="706900" y="233542"/>
                  </a:lnTo>
                  <a:lnTo>
                    <a:pt x="720349" y="275682"/>
                  </a:lnTo>
                  <a:lnTo>
                    <a:pt x="728670" y="319869"/>
                  </a:lnTo>
                  <a:lnTo>
                    <a:pt x="731520" y="365760"/>
                  </a:lnTo>
                  <a:lnTo>
                    <a:pt x="728670" y="411650"/>
                  </a:lnTo>
                  <a:lnTo>
                    <a:pt x="720349" y="455837"/>
                  </a:lnTo>
                  <a:lnTo>
                    <a:pt x="706900" y="497977"/>
                  </a:lnTo>
                  <a:lnTo>
                    <a:pt x="688665" y="537729"/>
                  </a:lnTo>
                  <a:lnTo>
                    <a:pt x="665988" y="574749"/>
                  </a:lnTo>
                  <a:lnTo>
                    <a:pt x="639211" y="608697"/>
                  </a:lnTo>
                  <a:lnTo>
                    <a:pt x="608676" y="639228"/>
                  </a:lnTo>
                  <a:lnTo>
                    <a:pt x="574727" y="666002"/>
                  </a:lnTo>
                  <a:lnTo>
                    <a:pt x="537706" y="688675"/>
                  </a:lnTo>
                  <a:lnTo>
                    <a:pt x="497956" y="706906"/>
                  </a:lnTo>
                  <a:lnTo>
                    <a:pt x="455820" y="720352"/>
                  </a:lnTo>
                  <a:lnTo>
                    <a:pt x="411640" y="728671"/>
                  </a:lnTo>
                  <a:lnTo>
                    <a:pt x="365760" y="731520"/>
                  </a:lnTo>
                  <a:lnTo>
                    <a:pt x="319879" y="728671"/>
                  </a:lnTo>
                  <a:lnTo>
                    <a:pt x="275699" y="720352"/>
                  </a:lnTo>
                  <a:lnTo>
                    <a:pt x="233563" y="706906"/>
                  </a:lnTo>
                  <a:lnTo>
                    <a:pt x="193813" y="688675"/>
                  </a:lnTo>
                  <a:lnTo>
                    <a:pt x="156792" y="666002"/>
                  </a:lnTo>
                  <a:lnTo>
                    <a:pt x="122843" y="639228"/>
                  </a:lnTo>
                  <a:lnTo>
                    <a:pt x="92308" y="608697"/>
                  </a:lnTo>
                  <a:lnTo>
                    <a:pt x="65531" y="574749"/>
                  </a:lnTo>
                  <a:lnTo>
                    <a:pt x="42854" y="537729"/>
                  </a:lnTo>
                  <a:lnTo>
                    <a:pt x="24619" y="497977"/>
                  </a:lnTo>
                  <a:lnTo>
                    <a:pt x="11170" y="455837"/>
                  </a:lnTo>
                  <a:lnTo>
                    <a:pt x="2849" y="411650"/>
                  </a:lnTo>
                  <a:lnTo>
                    <a:pt x="0" y="365760"/>
                  </a:lnTo>
                  <a:close/>
                </a:path>
              </a:pathLst>
            </a:custGeom>
            <a:ln w="76200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71906" y="1676145"/>
            <a:ext cx="2578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375" dirty="0">
                <a:solidFill>
                  <a:srgbClr val="181818"/>
                </a:solidFill>
                <a:latin typeface="Arial Black"/>
                <a:cs typeface="Arial Black"/>
              </a:rPr>
              <a:t>1</a:t>
            </a:r>
            <a:endParaRPr sz="3200">
              <a:latin typeface="Arial Black"/>
              <a:cs typeface="Arial Black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97179" y="2755392"/>
            <a:ext cx="807720" cy="807720"/>
            <a:chOff x="297179" y="2755392"/>
            <a:chExt cx="807720" cy="807720"/>
          </a:xfrm>
        </p:grpSpPr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3755" y="2791968"/>
              <a:ext cx="733044" cy="73304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35279" y="2793492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19" h="731520">
                  <a:moveTo>
                    <a:pt x="0" y="365760"/>
                  </a:moveTo>
                  <a:lnTo>
                    <a:pt x="2849" y="319869"/>
                  </a:lnTo>
                  <a:lnTo>
                    <a:pt x="11170" y="275682"/>
                  </a:lnTo>
                  <a:lnTo>
                    <a:pt x="24619" y="233542"/>
                  </a:lnTo>
                  <a:lnTo>
                    <a:pt x="42854" y="193790"/>
                  </a:lnTo>
                  <a:lnTo>
                    <a:pt x="65531" y="156770"/>
                  </a:lnTo>
                  <a:lnTo>
                    <a:pt x="92308" y="122822"/>
                  </a:lnTo>
                  <a:lnTo>
                    <a:pt x="122843" y="92291"/>
                  </a:lnTo>
                  <a:lnTo>
                    <a:pt x="156792" y="65517"/>
                  </a:lnTo>
                  <a:lnTo>
                    <a:pt x="193813" y="42844"/>
                  </a:lnTo>
                  <a:lnTo>
                    <a:pt x="233563" y="24613"/>
                  </a:lnTo>
                  <a:lnTo>
                    <a:pt x="275699" y="11167"/>
                  </a:lnTo>
                  <a:lnTo>
                    <a:pt x="319879" y="2848"/>
                  </a:lnTo>
                  <a:lnTo>
                    <a:pt x="365760" y="0"/>
                  </a:lnTo>
                  <a:lnTo>
                    <a:pt x="411640" y="2848"/>
                  </a:lnTo>
                  <a:lnTo>
                    <a:pt x="455820" y="11167"/>
                  </a:lnTo>
                  <a:lnTo>
                    <a:pt x="497956" y="24613"/>
                  </a:lnTo>
                  <a:lnTo>
                    <a:pt x="537706" y="42844"/>
                  </a:lnTo>
                  <a:lnTo>
                    <a:pt x="574727" y="65517"/>
                  </a:lnTo>
                  <a:lnTo>
                    <a:pt x="608676" y="92291"/>
                  </a:lnTo>
                  <a:lnTo>
                    <a:pt x="639211" y="122822"/>
                  </a:lnTo>
                  <a:lnTo>
                    <a:pt x="665988" y="156770"/>
                  </a:lnTo>
                  <a:lnTo>
                    <a:pt x="688665" y="193790"/>
                  </a:lnTo>
                  <a:lnTo>
                    <a:pt x="706900" y="233542"/>
                  </a:lnTo>
                  <a:lnTo>
                    <a:pt x="720349" y="275682"/>
                  </a:lnTo>
                  <a:lnTo>
                    <a:pt x="728670" y="319869"/>
                  </a:lnTo>
                  <a:lnTo>
                    <a:pt x="731520" y="365760"/>
                  </a:lnTo>
                  <a:lnTo>
                    <a:pt x="728670" y="411650"/>
                  </a:lnTo>
                  <a:lnTo>
                    <a:pt x="720349" y="455837"/>
                  </a:lnTo>
                  <a:lnTo>
                    <a:pt x="706900" y="497977"/>
                  </a:lnTo>
                  <a:lnTo>
                    <a:pt x="688665" y="537729"/>
                  </a:lnTo>
                  <a:lnTo>
                    <a:pt x="665988" y="574749"/>
                  </a:lnTo>
                  <a:lnTo>
                    <a:pt x="639211" y="608697"/>
                  </a:lnTo>
                  <a:lnTo>
                    <a:pt x="608676" y="639228"/>
                  </a:lnTo>
                  <a:lnTo>
                    <a:pt x="574727" y="666002"/>
                  </a:lnTo>
                  <a:lnTo>
                    <a:pt x="537706" y="688675"/>
                  </a:lnTo>
                  <a:lnTo>
                    <a:pt x="497956" y="706906"/>
                  </a:lnTo>
                  <a:lnTo>
                    <a:pt x="455820" y="720352"/>
                  </a:lnTo>
                  <a:lnTo>
                    <a:pt x="411640" y="728671"/>
                  </a:lnTo>
                  <a:lnTo>
                    <a:pt x="365760" y="731520"/>
                  </a:lnTo>
                  <a:lnTo>
                    <a:pt x="319879" y="728671"/>
                  </a:lnTo>
                  <a:lnTo>
                    <a:pt x="275699" y="720352"/>
                  </a:lnTo>
                  <a:lnTo>
                    <a:pt x="233563" y="706906"/>
                  </a:lnTo>
                  <a:lnTo>
                    <a:pt x="193813" y="688675"/>
                  </a:lnTo>
                  <a:lnTo>
                    <a:pt x="156792" y="666002"/>
                  </a:lnTo>
                  <a:lnTo>
                    <a:pt x="122843" y="639228"/>
                  </a:lnTo>
                  <a:lnTo>
                    <a:pt x="92308" y="608697"/>
                  </a:lnTo>
                  <a:lnTo>
                    <a:pt x="65531" y="574749"/>
                  </a:lnTo>
                  <a:lnTo>
                    <a:pt x="42854" y="537729"/>
                  </a:lnTo>
                  <a:lnTo>
                    <a:pt x="24619" y="497977"/>
                  </a:lnTo>
                  <a:lnTo>
                    <a:pt x="11170" y="455837"/>
                  </a:lnTo>
                  <a:lnTo>
                    <a:pt x="2849" y="411650"/>
                  </a:lnTo>
                  <a:lnTo>
                    <a:pt x="0" y="365760"/>
                  </a:lnTo>
                  <a:close/>
                </a:path>
              </a:pathLst>
            </a:custGeom>
            <a:ln w="76200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71906" y="2878582"/>
            <a:ext cx="2578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375" dirty="0">
                <a:solidFill>
                  <a:srgbClr val="181818"/>
                </a:solidFill>
                <a:latin typeface="Arial Black"/>
                <a:cs typeface="Arial Black"/>
              </a:rPr>
              <a:t>2</a:t>
            </a:r>
            <a:endParaRPr sz="3200">
              <a:latin typeface="Arial Black"/>
              <a:cs typeface="Arial Black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97179" y="3957828"/>
            <a:ext cx="807720" cy="2009139"/>
            <a:chOff x="297179" y="3957828"/>
            <a:chExt cx="807720" cy="2009139"/>
          </a:xfrm>
        </p:grpSpPr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3755" y="3994404"/>
              <a:ext cx="733044" cy="73304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35279" y="3995928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19" h="731520">
                  <a:moveTo>
                    <a:pt x="0" y="365760"/>
                  </a:moveTo>
                  <a:lnTo>
                    <a:pt x="2849" y="319869"/>
                  </a:lnTo>
                  <a:lnTo>
                    <a:pt x="11170" y="275682"/>
                  </a:lnTo>
                  <a:lnTo>
                    <a:pt x="24619" y="233542"/>
                  </a:lnTo>
                  <a:lnTo>
                    <a:pt x="42854" y="193790"/>
                  </a:lnTo>
                  <a:lnTo>
                    <a:pt x="65531" y="156770"/>
                  </a:lnTo>
                  <a:lnTo>
                    <a:pt x="92308" y="122822"/>
                  </a:lnTo>
                  <a:lnTo>
                    <a:pt x="122843" y="92291"/>
                  </a:lnTo>
                  <a:lnTo>
                    <a:pt x="156792" y="65517"/>
                  </a:lnTo>
                  <a:lnTo>
                    <a:pt x="193813" y="42844"/>
                  </a:lnTo>
                  <a:lnTo>
                    <a:pt x="233563" y="24613"/>
                  </a:lnTo>
                  <a:lnTo>
                    <a:pt x="275699" y="11167"/>
                  </a:lnTo>
                  <a:lnTo>
                    <a:pt x="319879" y="2848"/>
                  </a:lnTo>
                  <a:lnTo>
                    <a:pt x="365760" y="0"/>
                  </a:lnTo>
                  <a:lnTo>
                    <a:pt x="411640" y="2848"/>
                  </a:lnTo>
                  <a:lnTo>
                    <a:pt x="455820" y="11167"/>
                  </a:lnTo>
                  <a:lnTo>
                    <a:pt x="497956" y="24613"/>
                  </a:lnTo>
                  <a:lnTo>
                    <a:pt x="537706" y="42844"/>
                  </a:lnTo>
                  <a:lnTo>
                    <a:pt x="574727" y="65517"/>
                  </a:lnTo>
                  <a:lnTo>
                    <a:pt x="608676" y="92291"/>
                  </a:lnTo>
                  <a:lnTo>
                    <a:pt x="639211" y="122822"/>
                  </a:lnTo>
                  <a:lnTo>
                    <a:pt x="665988" y="156770"/>
                  </a:lnTo>
                  <a:lnTo>
                    <a:pt x="688665" y="193790"/>
                  </a:lnTo>
                  <a:lnTo>
                    <a:pt x="706900" y="233542"/>
                  </a:lnTo>
                  <a:lnTo>
                    <a:pt x="720349" y="275682"/>
                  </a:lnTo>
                  <a:lnTo>
                    <a:pt x="728670" y="319869"/>
                  </a:lnTo>
                  <a:lnTo>
                    <a:pt x="731520" y="365760"/>
                  </a:lnTo>
                  <a:lnTo>
                    <a:pt x="728670" y="411650"/>
                  </a:lnTo>
                  <a:lnTo>
                    <a:pt x="720349" y="455837"/>
                  </a:lnTo>
                  <a:lnTo>
                    <a:pt x="706900" y="497977"/>
                  </a:lnTo>
                  <a:lnTo>
                    <a:pt x="688665" y="537729"/>
                  </a:lnTo>
                  <a:lnTo>
                    <a:pt x="665988" y="574749"/>
                  </a:lnTo>
                  <a:lnTo>
                    <a:pt x="639211" y="608697"/>
                  </a:lnTo>
                  <a:lnTo>
                    <a:pt x="608676" y="639228"/>
                  </a:lnTo>
                  <a:lnTo>
                    <a:pt x="574727" y="666002"/>
                  </a:lnTo>
                  <a:lnTo>
                    <a:pt x="537706" y="688675"/>
                  </a:lnTo>
                  <a:lnTo>
                    <a:pt x="497956" y="706906"/>
                  </a:lnTo>
                  <a:lnTo>
                    <a:pt x="455820" y="720352"/>
                  </a:lnTo>
                  <a:lnTo>
                    <a:pt x="411640" y="728671"/>
                  </a:lnTo>
                  <a:lnTo>
                    <a:pt x="365760" y="731520"/>
                  </a:lnTo>
                  <a:lnTo>
                    <a:pt x="319879" y="728671"/>
                  </a:lnTo>
                  <a:lnTo>
                    <a:pt x="275699" y="720352"/>
                  </a:lnTo>
                  <a:lnTo>
                    <a:pt x="233563" y="706906"/>
                  </a:lnTo>
                  <a:lnTo>
                    <a:pt x="193813" y="688675"/>
                  </a:lnTo>
                  <a:lnTo>
                    <a:pt x="156792" y="666002"/>
                  </a:lnTo>
                  <a:lnTo>
                    <a:pt x="122843" y="639228"/>
                  </a:lnTo>
                  <a:lnTo>
                    <a:pt x="92308" y="608697"/>
                  </a:lnTo>
                  <a:lnTo>
                    <a:pt x="65531" y="574749"/>
                  </a:lnTo>
                  <a:lnTo>
                    <a:pt x="42854" y="537729"/>
                  </a:lnTo>
                  <a:lnTo>
                    <a:pt x="24619" y="497977"/>
                  </a:lnTo>
                  <a:lnTo>
                    <a:pt x="11170" y="455837"/>
                  </a:lnTo>
                  <a:lnTo>
                    <a:pt x="2849" y="411650"/>
                  </a:lnTo>
                  <a:lnTo>
                    <a:pt x="0" y="365760"/>
                  </a:lnTo>
                  <a:close/>
                </a:path>
              </a:pathLst>
            </a:custGeom>
            <a:ln w="76200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3755" y="5195316"/>
              <a:ext cx="733044" cy="73304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35279" y="5196840"/>
              <a:ext cx="731520" cy="731520"/>
            </a:xfrm>
            <a:custGeom>
              <a:avLst/>
              <a:gdLst/>
              <a:ahLst/>
              <a:cxnLst/>
              <a:rect l="l" t="t" r="r" b="b"/>
              <a:pathLst>
                <a:path w="731519" h="731520">
                  <a:moveTo>
                    <a:pt x="0" y="365760"/>
                  </a:moveTo>
                  <a:lnTo>
                    <a:pt x="2849" y="319869"/>
                  </a:lnTo>
                  <a:lnTo>
                    <a:pt x="11170" y="275682"/>
                  </a:lnTo>
                  <a:lnTo>
                    <a:pt x="24619" y="233542"/>
                  </a:lnTo>
                  <a:lnTo>
                    <a:pt x="42854" y="193790"/>
                  </a:lnTo>
                  <a:lnTo>
                    <a:pt x="65531" y="156770"/>
                  </a:lnTo>
                  <a:lnTo>
                    <a:pt x="92308" y="122822"/>
                  </a:lnTo>
                  <a:lnTo>
                    <a:pt x="122843" y="92291"/>
                  </a:lnTo>
                  <a:lnTo>
                    <a:pt x="156792" y="65517"/>
                  </a:lnTo>
                  <a:lnTo>
                    <a:pt x="193813" y="42844"/>
                  </a:lnTo>
                  <a:lnTo>
                    <a:pt x="233563" y="24613"/>
                  </a:lnTo>
                  <a:lnTo>
                    <a:pt x="275699" y="11167"/>
                  </a:lnTo>
                  <a:lnTo>
                    <a:pt x="319879" y="2848"/>
                  </a:lnTo>
                  <a:lnTo>
                    <a:pt x="365760" y="0"/>
                  </a:lnTo>
                  <a:lnTo>
                    <a:pt x="411640" y="2848"/>
                  </a:lnTo>
                  <a:lnTo>
                    <a:pt x="455820" y="11167"/>
                  </a:lnTo>
                  <a:lnTo>
                    <a:pt x="497956" y="24613"/>
                  </a:lnTo>
                  <a:lnTo>
                    <a:pt x="537706" y="42844"/>
                  </a:lnTo>
                  <a:lnTo>
                    <a:pt x="574727" y="65517"/>
                  </a:lnTo>
                  <a:lnTo>
                    <a:pt x="608676" y="92291"/>
                  </a:lnTo>
                  <a:lnTo>
                    <a:pt x="639211" y="122822"/>
                  </a:lnTo>
                  <a:lnTo>
                    <a:pt x="665988" y="156770"/>
                  </a:lnTo>
                  <a:lnTo>
                    <a:pt x="688665" y="193790"/>
                  </a:lnTo>
                  <a:lnTo>
                    <a:pt x="706900" y="233542"/>
                  </a:lnTo>
                  <a:lnTo>
                    <a:pt x="720349" y="275682"/>
                  </a:lnTo>
                  <a:lnTo>
                    <a:pt x="728670" y="319869"/>
                  </a:lnTo>
                  <a:lnTo>
                    <a:pt x="731520" y="365760"/>
                  </a:lnTo>
                  <a:lnTo>
                    <a:pt x="728670" y="411640"/>
                  </a:lnTo>
                  <a:lnTo>
                    <a:pt x="720349" y="455820"/>
                  </a:lnTo>
                  <a:lnTo>
                    <a:pt x="706900" y="497956"/>
                  </a:lnTo>
                  <a:lnTo>
                    <a:pt x="688665" y="537706"/>
                  </a:lnTo>
                  <a:lnTo>
                    <a:pt x="665988" y="574727"/>
                  </a:lnTo>
                  <a:lnTo>
                    <a:pt x="639211" y="608676"/>
                  </a:lnTo>
                  <a:lnTo>
                    <a:pt x="608676" y="639211"/>
                  </a:lnTo>
                  <a:lnTo>
                    <a:pt x="574727" y="665988"/>
                  </a:lnTo>
                  <a:lnTo>
                    <a:pt x="537706" y="688665"/>
                  </a:lnTo>
                  <a:lnTo>
                    <a:pt x="497956" y="706900"/>
                  </a:lnTo>
                  <a:lnTo>
                    <a:pt x="455820" y="720349"/>
                  </a:lnTo>
                  <a:lnTo>
                    <a:pt x="411640" y="728670"/>
                  </a:lnTo>
                  <a:lnTo>
                    <a:pt x="365760" y="731520"/>
                  </a:lnTo>
                  <a:lnTo>
                    <a:pt x="319879" y="728670"/>
                  </a:lnTo>
                  <a:lnTo>
                    <a:pt x="275699" y="720349"/>
                  </a:lnTo>
                  <a:lnTo>
                    <a:pt x="233563" y="706900"/>
                  </a:lnTo>
                  <a:lnTo>
                    <a:pt x="193813" y="688665"/>
                  </a:lnTo>
                  <a:lnTo>
                    <a:pt x="156792" y="665988"/>
                  </a:lnTo>
                  <a:lnTo>
                    <a:pt x="122843" y="639211"/>
                  </a:lnTo>
                  <a:lnTo>
                    <a:pt x="92308" y="608676"/>
                  </a:lnTo>
                  <a:lnTo>
                    <a:pt x="65531" y="574727"/>
                  </a:lnTo>
                  <a:lnTo>
                    <a:pt x="42854" y="537706"/>
                  </a:lnTo>
                  <a:lnTo>
                    <a:pt x="24619" y="497956"/>
                  </a:lnTo>
                  <a:lnTo>
                    <a:pt x="11170" y="455820"/>
                  </a:lnTo>
                  <a:lnTo>
                    <a:pt x="2849" y="411640"/>
                  </a:lnTo>
                  <a:lnTo>
                    <a:pt x="0" y="365760"/>
                  </a:lnTo>
                  <a:close/>
                </a:path>
              </a:pathLst>
            </a:custGeom>
            <a:ln w="76200">
              <a:solidFill>
                <a:srgbClr val="B8B8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71906" y="5283505"/>
            <a:ext cx="25781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375" dirty="0">
                <a:solidFill>
                  <a:srgbClr val="F6F6F6"/>
                </a:solidFill>
                <a:latin typeface="Arial Black"/>
                <a:cs typeface="Arial Black"/>
              </a:rPr>
              <a:t>4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812016" y="184531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6D6C70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98194" y="1760042"/>
            <a:ext cx="410845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spc="35" dirty="0">
                <a:latin typeface="Arial"/>
                <a:cs typeface="Arial"/>
              </a:rPr>
              <a:t>Our personal story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94891" y="2941700"/>
            <a:ext cx="91255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dirty="0">
                <a:latin typeface="Arial"/>
                <a:cs typeface="Arial"/>
              </a:rPr>
              <a:t>History and Impact of 9/11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1906" y="4135373"/>
            <a:ext cx="8541613" cy="448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535"/>
              </a:lnSpc>
              <a:tabLst>
                <a:tab pos="735330" algn="l"/>
              </a:tabLst>
            </a:pPr>
            <a:r>
              <a:rPr lang="en-US" sz="3200" spc="-375" dirty="0">
                <a:solidFill>
                  <a:srgbClr val="F6F6F6"/>
                </a:solidFill>
                <a:latin typeface="Arial Black"/>
                <a:cs typeface="Arial"/>
              </a:rPr>
              <a:t>3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304035" y="5299659"/>
            <a:ext cx="780948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2800" spc="-10" dirty="0">
                <a:solidFill>
                  <a:srgbClr val="FFFFFF"/>
                </a:solidFill>
                <a:latin typeface="Arial"/>
                <a:cs typeface="Arial"/>
              </a:rPr>
              <a:t>Looking ahead  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9113519" y="400811"/>
            <a:ext cx="1706879" cy="65836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29AE967-DF28-89D1-E8B1-B3DD684588CA}"/>
              </a:ext>
            </a:extLst>
          </p:cNvPr>
          <p:cNvSpPr txBox="1"/>
          <p:nvPr/>
        </p:nvSpPr>
        <p:spPr>
          <a:xfrm>
            <a:off x="1141537" y="4246133"/>
            <a:ext cx="8609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Advocacy Efforts,  Commemoration  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mary fetchet 9/11 commission">
            <a:extLst>
              <a:ext uri="{FF2B5EF4-FFF2-40B4-BE49-F238E27FC236}">
                <a16:creationId xmlns:a16="http://schemas.microsoft.com/office/drawing/2014/main" id="{0195A67B-3C61-48E7-B269-77E7F5A20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1" b="30973"/>
          <a:stretch/>
        </p:blipFill>
        <p:spPr bwMode="auto">
          <a:xfrm>
            <a:off x="8305348" y="1245012"/>
            <a:ext cx="3423360" cy="237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V:\Photos\Charts for Mary's presentation\testifying.JPG">
            <a:extLst>
              <a:ext uri="{FF2B5EF4-FFF2-40B4-BE49-F238E27FC236}">
                <a16:creationId xmlns:a16="http://schemas.microsoft.com/office/drawing/2014/main" id="{1BA23F94-356D-4FFF-9C03-3173366F9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0020" t="32598" r="24323" b="11888"/>
          <a:stretch/>
        </p:blipFill>
        <p:spPr bwMode="auto">
          <a:xfrm>
            <a:off x="52745" y="1245012"/>
            <a:ext cx="4806393" cy="2789865"/>
          </a:xfrm>
          <a:prstGeom prst="rect">
            <a:avLst/>
          </a:prstGeom>
          <a:noFill/>
          <a:ln>
            <a:solidFill>
              <a:srgbClr val="003777"/>
            </a:solidFill>
          </a:ln>
        </p:spPr>
      </p:pic>
      <p:pic>
        <p:nvPicPr>
          <p:cNvPr id="3" name="Picture 3" descr="V:\Photos\Charts for Mary's presentation\911 commission 2.jpg">
            <a:extLst>
              <a:ext uri="{FF2B5EF4-FFF2-40B4-BE49-F238E27FC236}">
                <a16:creationId xmlns:a16="http://schemas.microsoft.com/office/drawing/2014/main" id="{99779143-FBBC-7B43-3E93-B62657CBE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3517" b="20903"/>
          <a:stretch/>
        </p:blipFill>
        <p:spPr bwMode="auto">
          <a:xfrm>
            <a:off x="73517" y="4209085"/>
            <a:ext cx="4862938" cy="237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zadroga john feal jon stewart">
            <a:extLst>
              <a:ext uri="{FF2B5EF4-FFF2-40B4-BE49-F238E27FC236}">
                <a16:creationId xmlns:a16="http://schemas.microsoft.com/office/drawing/2014/main" id="{6F035A6B-AB6B-30C9-7F2A-D9A442C3B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58" y="3653817"/>
            <a:ext cx="3430140" cy="275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167FBEDC-8D97-624B-1ADD-CB7194B512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6" r="7760"/>
          <a:stretch/>
        </p:blipFill>
        <p:spPr>
          <a:xfrm>
            <a:off x="5013771" y="1245012"/>
            <a:ext cx="3136944" cy="51666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0EE23A-FD41-2477-00B0-A333298EE535}"/>
              </a:ext>
            </a:extLst>
          </p:cNvPr>
          <p:cNvSpPr txBox="1"/>
          <p:nvPr/>
        </p:nvSpPr>
        <p:spPr>
          <a:xfrm>
            <a:off x="1117932" y="272143"/>
            <a:ext cx="1014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VOICES CENTER FOR RESILIENCE - Advocacy  </a:t>
            </a:r>
          </a:p>
        </p:txBody>
      </p:sp>
    </p:spTree>
    <p:extLst>
      <p:ext uri="{BB962C8B-B14F-4D97-AF65-F5344CB8AC3E}">
        <p14:creationId xmlns:p14="http://schemas.microsoft.com/office/powerpoint/2010/main" val="2336741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479" y="297656"/>
            <a:ext cx="11851879" cy="82296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VOICES CENTER FOR RESILIENCE – Advocacy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49C8996-37F4-CABE-7DF3-A7585C802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04085"/>
            <a:ext cx="8178818" cy="1461295"/>
          </a:xfrm>
        </p:spPr>
        <p:txBody>
          <a:bodyPr>
            <a:normAutofit fontScale="25000" lnSpcReduction="20000"/>
          </a:bodyPr>
          <a:lstStyle/>
          <a:p>
            <a:pPr marL="0" lvl="2" indent="0" algn="ctr">
              <a:spcAft>
                <a:spcPts val="600"/>
              </a:spcAft>
              <a:buNone/>
              <a:defRPr sz="1800"/>
            </a:pPr>
            <a:r>
              <a:rPr lang="en-US" sz="9600" b="1" dirty="0">
                <a:latin typeface="Arial" pitchFamily="34" charset="0"/>
                <a:cs typeface="Arial" pitchFamily="34" charset="0"/>
              </a:rPr>
              <a:t>Identification and notification process is ongoing </a:t>
            </a:r>
          </a:p>
          <a:p>
            <a:pPr marL="0" lvl="2" indent="0" algn="ctr">
              <a:spcAft>
                <a:spcPts val="600"/>
              </a:spcAft>
              <a:buNone/>
              <a:defRPr sz="1800"/>
            </a:pPr>
            <a:r>
              <a:rPr lang="en-US" sz="9600" b="1" dirty="0">
                <a:latin typeface="Arial" pitchFamily="34" charset="0"/>
                <a:cs typeface="Arial" pitchFamily="34" charset="0"/>
              </a:rPr>
              <a:t>19,500 human remains found </a:t>
            </a:r>
          </a:p>
          <a:p>
            <a:pPr marL="0" lvl="2" indent="0" algn="ctr">
              <a:buNone/>
              <a:defRPr sz="1800"/>
            </a:pPr>
            <a:r>
              <a:rPr lang="en-US" sz="9600" dirty="0">
                <a:latin typeface="Arial" pitchFamily="34" charset="0"/>
                <a:cs typeface="Arial" pitchFamily="34" charset="0"/>
              </a:rPr>
              <a:t>1,650 of the 2,753 WTC victims identified</a:t>
            </a:r>
          </a:p>
          <a:p>
            <a:pPr marL="0" lvl="2" indent="0" algn="ctr">
              <a:buNone/>
              <a:defRPr sz="1800"/>
            </a:pPr>
            <a:r>
              <a:rPr lang="en-US" sz="9600" dirty="0">
                <a:latin typeface="Arial" pitchFamily="34" charset="0"/>
                <a:cs typeface="Arial" pitchFamily="34" charset="0"/>
              </a:rPr>
              <a:t>1,103 victims have not been identified </a:t>
            </a:r>
          </a:p>
          <a:p>
            <a:pPr marL="0" lvl="2" indent="0" algn="ctr">
              <a:buNone/>
              <a:defRPr sz="1800"/>
            </a:pPr>
            <a:r>
              <a:rPr lang="en-US" sz="9600" dirty="0">
                <a:latin typeface="Arial" pitchFamily="34" charset="0"/>
                <a:cs typeface="Arial" pitchFamily="34" charset="0"/>
              </a:rPr>
              <a:t>Families may have multiple notifications delayed burial   </a:t>
            </a:r>
          </a:p>
          <a:p>
            <a:endParaRPr lang="en-US" dirty="0"/>
          </a:p>
        </p:txBody>
      </p:sp>
      <p:pic>
        <p:nvPicPr>
          <p:cNvPr id="9" name="Picture 2" descr="Image result for 9/11 medical examiners tent where remains were stored">
            <a:extLst>
              <a:ext uri="{FF2B5EF4-FFF2-40B4-BE49-F238E27FC236}">
                <a16:creationId xmlns:a16="http://schemas.microsoft.com/office/drawing/2014/main" id="{0142A71E-B5AC-2AF2-490E-1E06FA433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" b="1168"/>
          <a:stretch/>
        </p:blipFill>
        <p:spPr bwMode="auto">
          <a:xfrm>
            <a:off x="8178818" y="1772139"/>
            <a:ext cx="3917626" cy="492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V:\Photos\Charts for Mary's presentation\ME repository.jpg">
            <a:extLst>
              <a:ext uri="{FF2B5EF4-FFF2-40B4-BE49-F238E27FC236}">
                <a16:creationId xmlns:a16="http://schemas.microsoft.com/office/drawing/2014/main" id="{9BDDB791-C161-7A83-01FB-DA6B8D0F1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480" t="18148" r="26745" b="-2478"/>
          <a:stretch/>
        </p:blipFill>
        <p:spPr bwMode="auto">
          <a:xfrm>
            <a:off x="4409818" y="3429000"/>
            <a:ext cx="3753521" cy="3356078"/>
          </a:xfrm>
          <a:prstGeom prst="rect">
            <a:avLst/>
          </a:prstGeom>
          <a:ln>
            <a:noFill/>
          </a:ln>
        </p:spPr>
      </p:pic>
      <p:pic>
        <p:nvPicPr>
          <p:cNvPr id="13" name="Picture 3" descr="V:\Photos\Charts for Mary's presentation\Fresh Kills.JPG">
            <a:extLst>
              <a:ext uri="{FF2B5EF4-FFF2-40B4-BE49-F238E27FC236}">
                <a16:creationId xmlns:a16="http://schemas.microsoft.com/office/drawing/2014/main" id="{DC339F5F-9CDA-0A41-0528-BD15878FE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264" t="1528" r="10650"/>
          <a:stretch/>
        </p:blipFill>
        <p:spPr bwMode="auto">
          <a:xfrm>
            <a:off x="38378" y="3429000"/>
            <a:ext cx="4256314" cy="3272509"/>
          </a:xfrm>
          <a:prstGeom prst="rect">
            <a:avLst/>
          </a:prstGeom>
          <a:noFill/>
          <a:ln>
            <a:solidFill>
              <a:srgbClr val="003777"/>
            </a:solidFill>
          </a:ln>
        </p:spPr>
      </p:pic>
    </p:spTree>
    <p:extLst>
      <p:ext uri="{BB962C8B-B14F-4D97-AF65-F5344CB8AC3E}">
        <p14:creationId xmlns:p14="http://schemas.microsoft.com/office/powerpoint/2010/main" val="3591316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5BAC3-2A8D-571C-6AC0-E852CEBB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58B-837D-172B-FE5F-0F4FBA7F9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998128"/>
            <a:ext cx="11826240" cy="914400"/>
          </a:xfrm>
        </p:spPr>
        <p:txBody>
          <a:bodyPr/>
          <a:lstStyle/>
          <a:p>
            <a:br>
              <a:rPr lang="en-US" sz="3600" dirty="0">
                <a:solidFill>
                  <a:srgbClr val="024F84"/>
                </a:solidFill>
              </a:rPr>
            </a:br>
            <a:r>
              <a:rPr lang="en-US" sz="3600" dirty="0">
                <a:solidFill>
                  <a:srgbClr val="024F84"/>
                </a:solidFill>
              </a:rPr>
              <a:t>Identification &amp; Notification of Remains</a:t>
            </a:r>
          </a:p>
        </p:txBody>
      </p:sp>
      <p:pic>
        <p:nvPicPr>
          <p:cNvPr id="4" name="Picture 3" descr="A walkway leading to a large concrete wall&#10;&#10;Description automatically generated">
            <a:extLst>
              <a:ext uri="{FF2B5EF4-FFF2-40B4-BE49-F238E27FC236}">
                <a16:creationId xmlns:a16="http://schemas.microsoft.com/office/drawing/2014/main" id="{02D98B44-46B7-4CF1-03B8-D26AEB086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281" y="2609160"/>
            <a:ext cx="5258719" cy="3944039"/>
          </a:xfrm>
          <a:prstGeom prst="rect">
            <a:avLst/>
          </a:prstGeom>
        </p:spPr>
      </p:pic>
      <p:pic>
        <p:nvPicPr>
          <p:cNvPr id="6" name="Picture 5" descr="A building with many metal objects in the middle&#10;&#10;Description automatically generated with medium confidence">
            <a:extLst>
              <a:ext uri="{FF2B5EF4-FFF2-40B4-BE49-F238E27FC236}">
                <a16:creationId xmlns:a16="http://schemas.microsoft.com/office/drawing/2014/main" id="{79AD89ED-77D3-94CA-0825-DD1D03B29A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09161"/>
            <a:ext cx="5928409" cy="3944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C2CBA6-A8FF-F953-6504-A299B69E6605}"/>
              </a:ext>
            </a:extLst>
          </p:cNvPr>
          <p:cNvSpPr txBox="1"/>
          <p:nvPr/>
        </p:nvSpPr>
        <p:spPr>
          <a:xfrm>
            <a:off x="484743" y="2091308"/>
            <a:ext cx="582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 algn="ctr">
              <a:spcAft>
                <a:spcPts val="600"/>
              </a:spcAft>
              <a:defRPr sz="1800"/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Pentagon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3399B-A7B9-04A8-053E-844D169DE9EE}"/>
              </a:ext>
            </a:extLst>
          </p:cNvPr>
          <p:cNvSpPr txBox="1"/>
          <p:nvPr/>
        </p:nvSpPr>
        <p:spPr>
          <a:xfrm>
            <a:off x="6552280" y="2091308"/>
            <a:ext cx="5258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Shanksville, PA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AFCF56-EF5D-B6EF-BA42-77A4FF946C5E}"/>
              </a:ext>
            </a:extLst>
          </p:cNvPr>
          <p:cNvSpPr txBox="1"/>
          <p:nvPr/>
        </p:nvSpPr>
        <p:spPr>
          <a:xfrm>
            <a:off x="484743" y="234054"/>
            <a:ext cx="12733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VOICES CENTER FOR RESILIENCE – Advocacy </a:t>
            </a:r>
          </a:p>
        </p:txBody>
      </p:sp>
    </p:spTree>
    <p:extLst>
      <p:ext uri="{BB962C8B-B14F-4D97-AF65-F5344CB8AC3E}">
        <p14:creationId xmlns:p14="http://schemas.microsoft.com/office/powerpoint/2010/main" val="3881873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60C70-60CB-6FFF-A650-3DB75EBCF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E2D70-831A-6D71-B224-BF1A331D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dirty="0"/>
              <a:t>VOICES CENTER FOR RESILIENCE – Commemoration </a:t>
            </a:r>
            <a:endParaRPr lang="en-US" sz="2800" b="0" dirty="0"/>
          </a:p>
        </p:txBody>
      </p:sp>
      <p:pic>
        <p:nvPicPr>
          <p:cNvPr id="8" name="Picture 7" descr="IMG_2368.JPG">
            <a:extLst>
              <a:ext uri="{FF2B5EF4-FFF2-40B4-BE49-F238E27FC236}">
                <a16:creationId xmlns:a16="http://schemas.microsoft.com/office/drawing/2014/main" id="{A8952EAB-70A1-5C1C-D6D9-D64C4D548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</a:extLst>
          </a:blip>
          <a:srcRect l="14054" t="45" r="9831" b="-45"/>
          <a:stretch/>
        </p:blipFill>
        <p:spPr>
          <a:xfrm>
            <a:off x="12531" y="2178098"/>
            <a:ext cx="3716529" cy="3536556"/>
          </a:xfrm>
          <a:prstGeom prst="rect">
            <a:avLst/>
          </a:prstGeom>
          <a:effectLst/>
        </p:spPr>
      </p:pic>
      <p:pic>
        <p:nvPicPr>
          <p:cNvPr id="11" name="Picture 10" descr="newsite_main_001.jpg">
            <a:extLst>
              <a:ext uri="{FF2B5EF4-FFF2-40B4-BE49-F238E27FC236}">
                <a16:creationId xmlns:a16="http://schemas.microsoft.com/office/drawing/2014/main" id="{5F5697D4-FB06-5381-DE80-0FD7AC32E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801" t="20940" r="2829" b="11793"/>
          <a:stretch/>
        </p:blipFill>
        <p:spPr>
          <a:xfrm>
            <a:off x="3827517" y="2178098"/>
            <a:ext cx="3843399" cy="3536555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glow>
              <a:schemeClr val="bg1"/>
            </a:glo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25D321-2BF2-DD58-3818-33721E5D11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39" r="11905"/>
          <a:stretch/>
        </p:blipFill>
        <p:spPr>
          <a:xfrm>
            <a:off x="7796561" y="2070431"/>
            <a:ext cx="4395439" cy="35365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E35A66-63E3-F61C-03D8-EEBA7D641E4A}"/>
              </a:ext>
            </a:extLst>
          </p:cNvPr>
          <p:cNvSpPr txBox="1"/>
          <p:nvPr/>
        </p:nvSpPr>
        <p:spPr>
          <a:xfrm>
            <a:off x="921078" y="5762976"/>
            <a:ext cx="11270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Commemorating the lives and stories of 9/11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3DFCFA-73B5-779C-356E-1452DEEBBFF5}"/>
              </a:ext>
            </a:extLst>
          </p:cNvPr>
          <p:cNvSpPr txBox="1"/>
          <p:nvPr/>
        </p:nvSpPr>
        <p:spPr>
          <a:xfrm>
            <a:off x="612765" y="1388616"/>
            <a:ext cx="57654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24F8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9/11 Living Memorial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704924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443D84B2-6D5D-DCBC-9CB8-A7A9A1FCC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182880"/>
            <a:ext cx="11457709" cy="757279"/>
          </a:xfrm>
        </p:spPr>
        <p:txBody>
          <a:bodyPr/>
          <a:lstStyle/>
          <a:p>
            <a:pPr algn="ctr"/>
            <a:r>
              <a:rPr lang="en-US" dirty="0"/>
              <a:t>VOICES CENTER FOR RESILIENCE – Commemoration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D453D8-189D-C052-04E8-83048CECF9CC}"/>
              </a:ext>
            </a:extLst>
          </p:cNvPr>
          <p:cNvSpPr txBox="1"/>
          <p:nvPr/>
        </p:nvSpPr>
        <p:spPr>
          <a:xfrm>
            <a:off x="384048" y="1388534"/>
            <a:ext cx="43800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24F8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800" dirty="0">
                <a:solidFill>
                  <a:srgbClr val="024F8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endParaRPr lang="en-US" sz="1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en-US" dirty="0"/>
              <a:t>  </a:t>
            </a:r>
          </a:p>
        </p:txBody>
      </p:sp>
      <p:pic>
        <p:nvPicPr>
          <p:cNvPr id="5" name="Picture 2" descr="V:\Photos\Charts for Mary's presentation\Wall-of-Photos.jpg">
            <a:extLst>
              <a:ext uri="{FF2B5EF4-FFF2-40B4-BE49-F238E27FC236}">
                <a16:creationId xmlns:a16="http://schemas.microsoft.com/office/drawing/2014/main" id="{B6DAC296-592C-CFD5-E0F1-9A333F72A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24206"/>
            <a:ext cx="7429297" cy="5218611"/>
          </a:xfrm>
          <a:prstGeom prst="rect">
            <a:avLst/>
          </a:prstGeom>
          <a:noFill/>
          <a:ln>
            <a:solidFill>
              <a:srgbClr val="003777"/>
            </a:solidFill>
          </a:ln>
        </p:spPr>
      </p:pic>
      <p:pic>
        <p:nvPicPr>
          <p:cNvPr id="7" name="Picture 6" descr="http://archive.defense.gov/DODCMSShare/NewsStoryPhoto/2012-09/hrs_120910-D-TT977-236d.jpg">
            <a:extLst>
              <a:ext uri="{FF2B5EF4-FFF2-40B4-BE49-F238E27FC236}">
                <a16:creationId xmlns:a16="http://schemas.microsoft.com/office/drawing/2014/main" id="{C348D3EF-79BC-C08C-F285-B86F2D7200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870"/>
          <a:stretch/>
        </p:blipFill>
        <p:spPr bwMode="auto">
          <a:xfrm>
            <a:off x="4369444" y="1196623"/>
            <a:ext cx="4190215" cy="2909356"/>
          </a:xfrm>
          <a:prstGeom prst="rect">
            <a:avLst/>
          </a:prstGeom>
          <a:noFill/>
        </p:spPr>
      </p:pic>
      <p:pic>
        <p:nvPicPr>
          <p:cNvPr id="9" name="Picture 10" descr="https://upload.wikimedia.org/wikipedia/commons/4/40/Tribute_in_Light_%28air_force_2%29.JPG">
            <a:extLst>
              <a:ext uri="{FF2B5EF4-FFF2-40B4-BE49-F238E27FC236}">
                <a16:creationId xmlns:a16="http://schemas.microsoft.com/office/drawing/2014/main" id="{E8DA27D1-A5AC-1EB0-955C-F28060B2E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6175" r="17106"/>
          <a:stretch/>
        </p:blipFill>
        <p:spPr bwMode="auto">
          <a:xfrm>
            <a:off x="8506583" y="1224206"/>
            <a:ext cx="3685418" cy="5248801"/>
          </a:xfrm>
          <a:prstGeom prst="rect">
            <a:avLst/>
          </a:prstGeom>
          <a:noFill/>
        </p:spPr>
      </p:pic>
      <p:pic>
        <p:nvPicPr>
          <p:cNvPr id="11" name="Picture 4" descr="http://www.toledoblade.com/image/2011/09/03/SEPT11-MEMORIAL-Pentagon.JPG">
            <a:extLst>
              <a:ext uri="{FF2B5EF4-FFF2-40B4-BE49-F238E27FC236}">
                <a16:creationId xmlns:a16="http://schemas.microsoft.com/office/drawing/2014/main" id="{46FE40D0-574D-0953-E4B2-D8F4D5DFB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3456"/>
          <a:stretch/>
        </p:blipFill>
        <p:spPr bwMode="auto">
          <a:xfrm>
            <a:off x="4386373" y="3621068"/>
            <a:ext cx="4190214" cy="28519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7434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456EF-BFA1-DAFD-E2AF-843FA8345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98FC07A-6288-873A-B39A-FF9D4C28B3D6}"/>
              </a:ext>
            </a:extLst>
          </p:cNvPr>
          <p:cNvSpPr/>
          <p:nvPr/>
        </p:nvSpPr>
        <p:spPr>
          <a:xfrm>
            <a:off x="5984635" y="2109921"/>
            <a:ext cx="5823319" cy="4390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13D0D-70B2-F748-BC6D-85E5DAE6E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1" y="209339"/>
            <a:ext cx="11270923" cy="757279"/>
          </a:xfrm>
        </p:spPr>
        <p:txBody>
          <a:bodyPr/>
          <a:lstStyle/>
          <a:p>
            <a:pPr algn="ctr"/>
            <a:r>
              <a:rPr lang="en-US" b="0" dirty="0"/>
              <a:t>VOICES CENTER FOR RESILIENCE – Survivors &amp; Responders </a:t>
            </a:r>
            <a:endParaRPr lang="en-US" sz="28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8F3AD-D255-0C82-3E3D-6126FAB8092D}"/>
              </a:ext>
            </a:extLst>
          </p:cNvPr>
          <p:cNvSpPr txBox="1"/>
          <p:nvPr/>
        </p:nvSpPr>
        <p:spPr>
          <a:xfrm>
            <a:off x="240862" y="1147544"/>
            <a:ext cx="657903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13" descr="Picture 13">
            <a:extLst>
              <a:ext uri="{FF2B5EF4-FFF2-40B4-BE49-F238E27FC236}">
                <a16:creationId xmlns:a16="http://schemas.microsoft.com/office/drawing/2014/main" id="{69077168-4F7A-05AF-9C0B-AAE670FE8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44" y="2116759"/>
            <a:ext cx="5694426" cy="4405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14" descr="Picture 14">
            <a:extLst>
              <a:ext uri="{FF2B5EF4-FFF2-40B4-BE49-F238E27FC236}">
                <a16:creationId xmlns:a16="http://schemas.microsoft.com/office/drawing/2014/main" id="{16D97997-D48D-BF59-5502-29C1B462F7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05" t="6566" b="21689"/>
          <a:stretch>
            <a:fillRect/>
          </a:stretch>
        </p:blipFill>
        <p:spPr>
          <a:xfrm>
            <a:off x="6191743" y="3761084"/>
            <a:ext cx="5616211" cy="270623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37C67B-3154-96FE-8A5A-FA820AD733CA}"/>
              </a:ext>
            </a:extLst>
          </p:cNvPr>
          <p:cNvSpPr txBox="1"/>
          <p:nvPr/>
        </p:nvSpPr>
        <p:spPr>
          <a:xfrm>
            <a:off x="6436668" y="2279786"/>
            <a:ext cx="55764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Providing medical care </a:t>
            </a:r>
          </a:p>
          <a:p>
            <a:pPr marL="0" indent="0">
              <a:buNone/>
            </a:pPr>
            <a:r>
              <a:rPr lang="en-US" sz="2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and mental health treatment </a:t>
            </a:r>
          </a:p>
          <a:p>
            <a:pPr marL="0" indent="0">
              <a:buNone/>
            </a:pPr>
            <a:r>
              <a:rPr lang="en-US" sz="2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for 9/11 responders and survivors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5EDA5E-890C-36DC-222A-59E3C73A8459}"/>
              </a:ext>
            </a:extLst>
          </p:cNvPr>
          <p:cNvSpPr txBox="1"/>
          <p:nvPr/>
        </p:nvSpPr>
        <p:spPr>
          <a:xfrm>
            <a:off x="381000" y="1371599"/>
            <a:ext cx="1181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024F8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World Trade Center Health Program  </a:t>
            </a:r>
          </a:p>
        </p:txBody>
      </p:sp>
    </p:spTree>
    <p:extLst>
      <p:ext uri="{BB962C8B-B14F-4D97-AF65-F5344CB8AC3E}">
        <p14:creationId xmlns:p14="http://schemas.microsoft.com/office/powerpoint/2010/main" val="3409543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5BE54-8FCD-5897-9B9C-013B8798D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1226" y="1090863"/>
            <a:ext cx="11612562" cy="83185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Top 10 Certified Conditions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358D27-3916-1A7A-04CA-F352A23B98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185" y="6126480"/>
            <a:ext cx="4800600" cy="327025"/>
          </a:xfrm>
        </p:spPr>
        <p:txBody>
          <a:bodyPr/>
          <a:lstStyle/>
          <a:p>
            <a:pPr algn="l"/>
            <a:r>
              <a:rPr lang="en-US" dirty="0" err="1"/>
              <a:t>cdc.gov</a:t>
            </a:r>
            <a:r>
              <a:rPr lang="en-US" dirty="0"/>
              <a:t> image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ECF790-D45A-69E1-C1A3-552914C3F6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242" y="1746250"/>
            <a:ext cx="9604126" cy="480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55D0E3-0087-6C8B-C705-1080BB12583C}"/>
              </a:ext>
            </a:extLst>
          </p:cNvPr>
          <p:cNvSpPr txBox="1"/>
          <p:nvPr/>
        </p:nvSpPr>
        <p:spPr>
          <a:xfrm>
            <a:off x="106680" y="309687"/>
            <a:ext cx="12094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VOICES CENTER FOR RESILIENCE – Survivors &amp; Responders </a:t>
            </a:r>
          </a:p>
        </p:txBody>
      </p:sp>
    </p:spTree>
    <p:extLst>
      <p:ext uri="{BB962C8B-B14F-4D97-AF65-F5344CB8AC3E}">
        <p14:creationId xmlns:p14="http://schemas.microsoft.com/office/powerpoint/2010/main" val="67944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443D84B2-6D5D-DCBC-9CB8-A7A9A1FCC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182880"/>
            <a:ext cx="11457709" cy="757279"/>
          </a:xfrm>
        </p:spPr>
        <p:txBody>
          <a:bodyPr/>
          <a:lstStyle/>
          <a:p>
            <a:pPr algn="ctr"/>
            <a:r>
              <a:rPr lang="en-US" b="0" dirty="0"/>
              <a:t>VOICES CENTER FOR RESILIENCE – 9/11 Timeline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8AF9CD-B512-0088-DE60-B0B49C49F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" y="1578333"/>
            <a:ext cx="11993880" cy="439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728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C6D724FA-5F1F-7B03-18C2-264663B4E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8" y="182880"/>
            <a:ext cx="11457709" cy="757279"/>
          </a:xfrm>
        </p:spPr>
        <p:txBody>
          <a:bodyPr/>
          <a:lstStyle/>
          <a:p>
            <a:pPr algn="ctr"/>
            <a:r>
              <a:rPr lang="en-US" b="0" dirty="0"/>
              <a:t>VOICES CENTER FOR RESILIENCE TODAY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23D091-F16D-F100-DC83-6434825EAA6F}"/>
              </a:ext>
            </a:extLst>
          </p:cNvPr>
          <p:cNvSpPr txBox="1"/>
          <p:nvPr/>
        </p:nvSpPr>
        <p:spPr>
          <a:xfrm>
            <a:off x="562467" y="2541621"/>
            <a:ext cx="11457709" cy="3070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9/11 to today, VOICES provides long-term support services and access to mental health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 and resources for thousands of victims’ families, responders, and survivors.</a:t>
            </a:r>
          </a:p>
          <a:p>
            <a:pPr algn="ctr">
              <a:lnSpc>
                <a:spcPts val="3600"/>
              </a:lnSpc>
              <a:spcAft>
                <a:spcPts val="1800"/>
              </a:spcAft>
            </a:pPr>
            <a:r>
              <a:rPr lang="en-US" sz="2800" dirty="0">
                <a:solidFill>
                  <a:schemeClr val="bg2">
                    <a:lumMod val="2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 equally committed to collaborate with our partners  to help communities prepare for, respond to, and recover from tragedy, in the United States and abroad.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50FD12-16C0-4241-9A5B-08622DE5BFC2}"/>
              </a:ext>
            </a:extLst>
          </p:cNvPr>
          <p:cNvSpPr txBox="1"/>
          <p:nvPr/>
        </p:nvSpPr>
        <p:spPr>
          <a:xfrm>
            <a:off x="3113224" y="1262679"/>
            <a:ext cx="53617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pic>
        <p:nvPicPr>
          <p:cNvPr id="3" name="Picture 2" descr="A black background with red and blue text&#10;&#10;Description automatically generated">
            <a:extLst>
              <a:ext uri="{FF2B5EF4-FFF2-40B4-BE49-F238E27FC236}">
                <a16:creationId xmlns:a16="http://schemas.microsoft.com/office/drawing/2014/main" id="{77EC51A5-1698-46EA-A4F7-03A944706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97" y="1406243"/>
            <a:ext cx="2453006" cy="97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58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FE89D-8C52-8ECC-3226-44BE3C988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195230-1105-1EF6-DC1A-4BB5427F0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7" y="180975"/>
            <a:ext cx="11270923" cy="757279"/>
          </a:xfrm>
        </p:spPr>
        <p:txBody>
          <a:bodyPr/>
          <a:lstStyle/>
          <a:p>
            <a:pPr algn="ctr"/>
            <a:r>
              <a:rPr lang="en-US" dirty="0"/>
              <a:t>VOICES PROGRAMS  </a:t>
            </a:r>
          </a:p>
        </p:txBody>
      </p:sp>
      <p:pic>
        <p:nvPicPr>
          <p:cNvPr id="6" name="Picture 5" descr="A collage of several images of people&#10;&#10;Description automatically generated">
            <a:extLst>
              <a:ext uri="{FF2B5EF4-FFF2-40B4-BE49-F238E27FC236}">
                <a16:creationId xmlns:a16="http://schemas.microsoft.com/office/drawing/2014/main" id="{BA159752-F000-4CF2-0136-9E177BA3E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937"/>
            <a:ext cx="12192000" cy="710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9785E49-6005-4F39-A839-6CDAD39959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mage4.jpeg" descr="IMG_1447.JPG">
            <a:extLst>
              <a:ext uri="{FF2B5EF4-FFF2-40B4-BE49-F238E27FC236}">
                <a16:creationId xmlns:a16="http://schemas.microsoft.com/office/drawing/2014/main" id="{FC894C52-B072-49F0-80B5-3DD266C0B771}"/>
              </a:ext>
            </a:extLst>
          </p:cNvPr>
          <p:cNvPicPr/>
          <p:nvPr/>
        </p:nvPicPr>
        <p:blipFill rotWithShape="1">
          <a:blip r:embed="rId5" cstate="print"/>
          <a:srcRect l="28216" t="31034" r="4842" b="8622"/>
          <a:stretch/>
        </p:blipFill>
        <p:spPr>
          <a:xfrm>
            <a:off x="135468" y="1095333"/>
            <a:ext cx="11921066" cy="5452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radCall">
            <a:hlinkClick r:id="" action="ppaction://media"/>
            <a:extLst>
              <a:ext uri="{FF2B5EF4-FFF2-40B4-BE49-F238E27FC236}">
                <a16:creationId xmlns:a16="http://schemas.microsoft.com/office/drawing/2014/main" id="{864790BD-CBBE-4A38-AA98-10D3528E7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9597" y="5819775"/>
            <a:ext cx="487363" cy="4873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CC65D0-69AA-0684-68AE-69F61E10698A}"/>
              </a:ext>
            </a:extLst>
          </p:cNvPr>
          <p:cNvGrpSpPr/>
          <p:nvPr/>
        </p:nvGrpSpPr>
        <p:grpSpPr>
          <a:xfrm>
            <a:off x="4102099" y="1600200"/>
            <a:ext cx="3433236" cy="4540308"/>
            <a:chOff x="4741331" y="1596236"/>
            <a:chExt cx="3155232" cy="4636922"/>
          </a:xfrm>
        </p:grpSpPr>
        <p:pic>
          <p:nvPicPr>
            <p:cNvPr id="8" name="image5.jpeg">
              <a:extLst>
                <a:ext uri="{FF2B5EF4-FFF2-40B4-BE49-F238E27FC236}">
                  <a16:creationId xmlns:a16="http://schemas.microsoft.com/office/drawing/2014/main" id="{A3D82261-1C7F-A956-6AEF-BD969A5B23E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84076" y="1596236"/>
              <a:ext cx="2869743" cy="4060943"/>
            </a:xfrm>
            <a:prstGeom prst="rect">
              <a:avLst/>
            </a:prstGeom>
            <a:ln w="114300" cap="rnd">
              <a:solidFill>
                <a:srgbClr val="FFFFFF"/>
              </a:solidFill>
              <a:prstDash val="solid"/>
              <a:miter lim="800000"/>
            </a:ln>
            <a:effectLst/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52129C-365D-8FF9-578D-2C825283D724}"/>
                </a:ext>
              </a:extLst>
            </p:cNvPr>
            <p:cNvSpPr txBox="1"/>
            <p:nvPr/>
          </p:nvSpPr>
          <p:spPr>
            <a:xfrm>
              <a:off x="4741331" y="5756104"/>
              <a:ext cx="3155232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Bradley J Fetchet 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8D6960-4D8F-B29D-E4ED-DDAA7D58548F}"/>
              </a:ext>
            </a:extLst>
          </p:cNvPr>
          <p:cNvSpPr txBox="1"/>
          <p:nvPr/>
        </p:nvSpPr>
        <p:spPr>
          <a:xfrm>
            <a:off x="2607733" y="254001"/>
            <a:ext cx="7128933" cy="65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C0D18-F730-F32D-F091-964474B48DE4}"/>
              </a:ext>
            </a:extLst>
          </p:cNvPr>
          <p:cNvSpPr txBox="1"/>
          <p:nvPr/>
        </p:nvSpPr>
        <p:spPr>
          <a:xfrm>
            <a:off x="0" y="18115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REMEMBERING BRAD FETCHET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11/17/76 – 9/1/2001</a:t>
            </a:r>
          </a:p>
        </p:txBody>
      </p:sp>
    </p:spTree>
    <p:extLst>
      <p:ext uri="{BB962C8B-B14F-4D97-AF65-F5344CB8AC3E}">
        <p14:creationId xmlns:p14="http://schemas.microsoft.com/office/powerpoint/2010/main" val="379430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105A2-37B2-3716-1D1A-A9F9E2449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D8185-15BF-93E9-C05D-DCE7BC5FF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7" y="180975"/>
            <a:ext cx="11426953" cy="757279"/>
          </a:xfrm>
        </p:spPr>
        <p:txBody>
          <a:bodyPr/>
          <a:lstStyle/>
          <a:p>
            <a:pPr algn="ctr"/>
            <a:r>
              <a:rPr lang="en-US" b="0" dirty="0"/>
              <a:t>VOICES EDUCATION</a:t>
            </a:r>
            <a:endParaRPr lang="en-US" sz="2800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825E58-E3E1-5266-CD10-F9F8974981E6}"/>
              </a:ext>
            </a:extLst>
          </p:cNvPr>
          <p:cNvSpPr txBox="1"/>
          <p:nvPr/>
        </p:nvSpPr>
        <p:spPr>
          <a:xfrm>
            <a:off x="381000" y="1371599"/>
            <a:ext cx="1143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24F8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Webinars, Presentations, Conferences </a:t>
            </a:r>
            <a:r>
              <a:rPr lang="en-US" sz="3000">
                <a:solidFill>
                  <a:srgbClr val="024F8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Annual Symposium </a:t>
            </a:r>
            <a:endParaRPr lang="en-US" sz="3000" dirty="0">
              <a:solidFill>
                <a:srgbClr val="024F8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collage of people in different poses&#10;&#10;Description automatically generated">
            <a:extLst>
              <a:ext uri="{FF2B5EF4-FFF2-40B4-BE49-F238E27FC236}">
                <a16:creationId xmlns:a16="http://schemas.microsoft.com/office/drawing/2014/main" id="{B7C431B6-DDBD-2410-2B04-E905DD472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09555"/>
            <a:ext cx="1143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2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5F588-1908-A7FC-36C4-33B707187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3DFF-17CE-4278-C519-C1BAC4BC6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7" y="180975"/>
            <a:ext cx="11426953" cy="757279"/>
          </a:xfrm>
        </p:spPr>
        <p:txBody>
          <a:bodyPr/>
          <a:lstStyle/>
          <a:p>
            <a:pPr algn="ctr"/>
            <a:r>
              <a:rPr lang="en-US" b="0" dirty="0"/>
              <a:t>VOICES NEW YORK CITY SYMPOSIUM </a:t>
            </a:r>
            <a:endParaRPr lang="en-US" sz="2800" b="0" dirty="0"/>
          </a:p>
        </p:txBody>
      </p:sp>
      <p:pic>
        <p:nvPicPr>
          <p:cNvPr id="10" name="Picture 9" descr="A group of people holding blue bags&#10;&#10;Description automatically generated">
            <a:extLst>
              <a:ext uri="{FF2B5EF4-FFF2-40B4-BE49-F238E27FC236}">
                <a16:creationId xmlns:a16="http://schemas.microsoft.com/office/drawing/2014/main" id="{EDDB192B-2DA0-37C4-7F88-A72AFCEA5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" y="3738143"/>
            <a:ext cx="4100948" cy="2733965"/>
          </a:xfrm>
          <a:prstGeom prst="rect">
            <a:avLst/>
          </a:prstGeom>
        </p:spPr>
      </p:pic>
      <p:pic>
        <p:nvPicPr>
          <p:cNvPr id="15" name="Picture 14" descr="A group of men sitting in chairs&#10;&#10;Description automatically generated">
            <a:extLst>
              <a:ext uri="{FF2B5EF4-FFF2-40B4-BE49-F238E27FC236}">
                <a16:creationId xmlns:a16="http://schemas.microsoft.com/office/drawing/2014/main" id="{E0B71219-7C1C-8858-B285-927EAE17D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" y="1131058"/>
            <a:ext cx="3910629" cy="2607085"/>
          </a:xfrm>
          <a:prstGeom prst="rect">
            <a:avLst/>
          </a:prstGeom>
        </p:spPr>
      </p:pic>
      <p:pic>
        <p:nvPicPr>
          <p:cNvPr id="18" name="Picture 17" descr="A person sitting in a chair&#10;&#10;Description automatically generated">
            <a:extLst>
              <a:ext uri="{FF2B5EF4-FFF2-40B4-BE49-F238E27FC236}">
                <a16:creationId xmlns:a16="http://schemas.microsoft.com/office/drawing/2014/main" id="{E289029B-7A58-6FD1-6F76-68948E8E1F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221" y="1121126"/>
            <a:ext cx="4129166" cy="2752777"/>
          </a:xfrm>
          <a:prstGeom prst="rect">
            <a:avLst/>
          </a:prstGeom>
        </p:spPr>
      </p:pic>
      <p:pic>
        <p:nvPicPr>
          <p:cNvPr id="22" name="Picture 21" descr="A person and person sitting in chairs&#10;&#10;Description automatically generated">
            <a:extLst>
              <a:ext uri="{FF2B5EF4-FFF2-40B4-BE49-F238E27FC236}">
                <a16:creationId xmlns:a16="http://schemas.microsoft.com/office/drawing/2014/main" id="{32877830-0622-FFDC-156C-9C275E904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337" y="3734567"/>
            <a:ext cx="4020233" cy="2680155"/>
          </a:xfrm>
          <a:prstGeom prst="rect">
            <a:avLst/>
          </a:prstGeom>
        </p:spPr>
      </p:pic>
      <p:pic>
        <p:nvPicPr>
          <p:cNvPr id="25" name="Picture 24" descr="Two women standing in front of a blue wall&#10;&#10;Description automatically generated">
            <a:extLst>
              <a:ext uri="{FF2B5EF4-FFF2-40B4-BE49-F238E27FC236}">
                <a16:creationId xmlns:a16="http://schemas.microsoft.com/office/drawing/2014/main" id="{51504D5A-8574-64EB-23D9-71FC94C543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987" y="1131058"/>
            <a:ext cx="4020233" cy="2680155"/>
          </a:xfrm>
          <a:prstGeom prst="rect">
            <a:avLst/>
          </a:prstGeom>
        </p:spPr>
      </p:pic>
      <p:pic>
        <p:nvPicPr>
          <p:cNvPr id="28" name="Picture 27" descr="A group of people standing in front of a blue wall&#10;&#10;Description automatically generated">
            <a:extLst>
              <a:ext uri="{FF2B5EF4-FFF2-40B4-BE49-F238E27FC236}">
                <a16:creationId xmlns:a16="http://schemas.microsoft.com/office/drawing/2014/main" id="{0955CDCA-B702-5B93-7215-5EC220A9EC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71" y="3771645"/>
            <a:ext cx="4096383" cy="273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09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0C488-2D77-A989-F1E6-B5A9C3373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667DD-3DD6-06E5-EF89-4410CA278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7" y="180975"/>
            <a:ext cx="11398222" cy="757279"/>
          </a:xfrm>
        </p:spPr>
        <p:txBody>
          <a:bodyPr/>
          <a:lstStyle/>
          <a:p>
            <a:pPr algn="ctr"/>
            <a:r>
              <a:rPr lang="en-US" b="0" dirty="0"/>
              <a:t>VOICES TRAINING   </a:t>
            </a:r>
            <a:endParaRPr lang="en-US" sz="28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AC78B7-22FC-23AD-93A9-6898F91D1E19}"/>
              </a:ext>
            </a:extLst>
          </p:cNvPr>
          <p:cNvSpPr txBox="1"/>
          <p:nvPr/>
        </p:nvSpPr>
        <p:spPr>
          <a:xfrm>
            <a:off x="384048" y="1371600"/>
            <a:ext cx="11453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24F8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Preparedness Training:</a:t>
            </a:r>
          </a:p>
          <a:p>
            <a:r>
              <a:rPr lang="en-US" sz="3600" b="1" dirty="0">
                <a:solidFill>
                  <a:srgbClr val="024F8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Victim-Centered Approach</a:t>
            </a:r>
          </a:p>
        </p:txBody>
      </p:sp>
      <p:pic>
        <p:nvPicPr>
          <p:cNvPr id="6" name="Picture 6" descr="Voices of Experience Cover.JPG">
            <a:extLst>
              <a:ext uri="{FF2B5EF4-FFF2-40B4-BE49-F238E27FC236}">
                <a16:creationId xmlns:a16="http://schemas.microsoft.com/office/drawing/2014/main" id="{CB1A9510-10D0-6ED0-1FE8-FD0F6E6B13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822" y="2773544"/>
            <a:ext cx="2919916" cy="354750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image23.jpeg" descr="C:\Users\Frank\Pictures\Use for Wheel.jpg">
            <a:extLst>
              <a:ext uri="{FF2B5EF4-FFF2-40B4-BE49-F238E27FC236}">
                <a16:creationId xmlns:a16="http://schemas.microsoft.com/office/drawing/2014/main" id="{D1E7E883-7044-4977-5B2B-A52C546A2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525" y="2752135"/>
            <a:ext cx="3515591" cy="354750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</p:pic>
      <p:pic>
        <p:nvPicPr>
          <p:cNvPr id="17" name="Picture 16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20B8C1AC-B176-BFCE-9921-85C861FAA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9222" y="2766059"/>
            <a:ext cx="3626626" cy="34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33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B6AC0-0CD8-E5EA-6DD5-162EB17E6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6EC3758-C428-2DA9-DAA0-C88F5E4C8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7" y="180975"/>
            <a:ext cx="11270923" cy="757279"/>
          </a:xfrm>
        </p:spPr>
        <p:txBody>
          <a:bodyPr/>
          <a:lstStyle/>
          <a:p>
            <a:pPr algn="ctr"/>
            <a:r>
              <a:rPr lang="en-US" dirty="0"/>
              <a:t>VOICES CENTER FOR RESILIENCE  </a:t>
            </a:r>
            <a:endParaRPr lang="en-US" sz="2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01AFF6D-CB56-C693-F582-775841916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31" y="1142999"/>
            <a:ext cx="10793938" cy="423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C9B856-6346-6454-7596-1828E398EDCA}"/>
              </a:ext>
            </a:extLst>
          </p:cNvPr>
          <p:cNvSpPr txBox="1"/>
          <p:nvPr/>
        </p:nvSpPr>
        <p:spPr>
          <a:xfrm>
            <a:off x="580934" y="5380404"/>
            <a:ext cx="112709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Self-care is giving the world the best of you, instead of what’s left of you.                                                                                  - Katie Reed</a:t>
            </a:r>
          </a:p>
        </p:txBody>
      </p:sp>
    </p:spTree>
    <p:extLst>
      <p:ext uri="{BB962C8B-B14F-4D97-AF65-F5344CB8AC3E}">
        <p14:creationId xmlns:p14="http://schemas.microsoft.com/office/powerpoint/2010/main" val="2222192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97B20-46E5-43FB-BCFC-B515CF1AF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3E93EE-D6A7-0A19-EDDB-AB80384F7723}"/>
              </a:ext>
            </a:extLst>
          </p:cNvPr>
          <p:cNvSpPr txBox="1"/>
          <p:nvPr/>
        </p:nvSpPr>
        <p:spPr>
          <a:xfrm>
            <a:off x="243840" y="1996804"/>
            <a:ext cx="118262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 </a:t>
            </a:r>
          </a:p>
          <a:p>
            <a:endParaRPr lang="en-US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Mary Fetchet, LCSW                            Frank Fetchet</a:t>
            </a:r>
          </a:p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Founding Director                                  Chief Operating Officer  </a:t>
            </a:r>
          </a:p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mafetchet@voicescenter.org               ffetchet@voicescenter.org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</a:t>
            </a: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VoicesCenter.org  |  203.966.3911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469968-F7A9-B078-2CBC-03485F1B7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047" y="180975"/>
            <a:ext cx="11270923" cy="757279"/>
          </a:xfrm>
        </p:spPr>
        <p:txBody>
          <a:bodyPr/>
          <a:lstStyle/>
          <a:p>
            <a:pPr algn="ctr"/>
            <a:r>
              <a:rPr lang="en-US" dirty="0"/>
              <a:t>VOICES CENTER FOR RESILIENCE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4692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8.jpeg" descr="20120111_namesfile_small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661" y="1134018"/>
            <a:ext cx="12069338" cy="603126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1544174" y="1619440"/>
            <a:ext cx="9226313" cy="4647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r>
              <a:rPr lang="en-US" sz="20000" b="1" dirty="0">
                <a:solidFill>
                  <a:srgbClr val="FFFFFF">
                    <a:alpha val="4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0" b="1" dirty="0">
                <a:solidFill>
                  <a:srgbClr val="FFFFFF">
                    <a:alpha val="4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977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algn="ctr"/>
            <a:r>
              <a:rPr sz="9600" b="1" dirty="0">
                <a:solidFill>
                  <a:srgbClr val="FFFFFF">
                    <a:alpha val="4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Lost their lives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8AC30-F32D-7CF5-D044-DE471C16C209}"/>
              </a:ext>
            </a:extLst>
          </p:cNvPr>
          <p:cNvSpPr txBox="1"/>
          <p:nvPr/>
        </p:nvSpPr>
        <p:spPr>
          <a:xfrm>
            <a:off x="982133" y="237067"/>
            <a:ext cx="10284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93 COUNTRIES LOST CITIZENS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5BAC3-2A8D-571C-6AC0-E852CEBB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united states of america with planes&#10;&#10;Description automatically generated">
            <a:extLst>
              <a:ext uri="{FF2B5EF4-FFF2-40B4-BE49-F238E27FC236}">
                <a16:creationId xmlns:a16="http://schemas.microsoft.com/office/drawing/2014/main" id="{9B3C2DED-4B61-1C43-656E-841F68D4C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2520"/>
            <a:ext cx="12070080" cy="5349240"/>
          </a:xfrm>
          <a:prstGeom prst="rect">
            <a:avLst/>
          </a:prstGeom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9E841BEF-A3CB-DAA0-7291-EEFA1CF9727C}"/>
              </a:ext>
            </a:extLst>
          </p:cNvPr>
          <p:cNvSpPr txBox="1">
            <a:spLocks/>
          </p:cNvSpPr>
          <p:nvPr/>
        </p:nvSpPr>
        <p:spPr>
          <a:xfrm>
            <a:off x="365760" y="914400"/>
            <a:ext cx="6408552" cy="7315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spc="10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endParaRPr lang="en-US" sz="3600" spc="0" dirty="0">
              <a:solidFill>
                <a:srgbClr val="024F8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29EAC9-8032-C96B-FEFC-B23E31E2A25E}"/>
              </a:ext>
            </a:extLst>
          </p:cNvPr>
          <p:cNvSpPr txBox="1"/>
          <p:nvPr/>
        </p:nvSpPr>
        <p:spPr>
          <a:xfrm>
            <a:off x="0" y="39624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 United States Under Attack </a:t>
            </a:r>
          </a:p>
        </p:txBody>
      </p:sp>
    </p:spTree>
    <p:extLst>
      <p:ext uri="{BB962C8B-B14F-4D97-AF65-F5344CB8AC3E}">
        <p14:creationId xmlns:p14="http://schemas.microsoft.com/office/powerpoint/2010/main" val="327632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1544174" y="1619440"/>
            <a:ext cx="922631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 algn="ctr"/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8AC30-F32D-7CF5-D044-DE471C16C209}"/>
              </a:ext>
            </a:extLst>
          </p:cNvPr>
          <p:cNvSpPr txBox="1"/>
          <p:nvPr/>
        </p:nvSpPr>
        <p:spPr>
          <a:xfrm>
            <a:off x="1" y="237067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World Trade Center Site  </a:t>
            </a:r>
          </a:p>
        </p:txBody>
      </p:sp>
      <p:pic>
        <p:nvPicPr>
          <p:cNvPr id="4" name="Picture 3" descr="Picture 3">
            <a:extLst>
              <a:ext uri="{FF2B5EF4-FFF2-40B4-BE49-F238E27FC236}">
                <a16:creationId xmlns:a16="http://schemas.microsoft.com/office/drawing/2014/main" id="{CC56A2EA-D5E5-F35A-2E42-7CC9D8A00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5120"/>
            <a:ext cx="12191999" cy="5505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2157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5BAC3-2A8D-571C-6AC0-E852CEBB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29B72-789C-23F7-885D-0A81A828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291"/>
            <a:ext cx="12192000" cy="914400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World Trade Center Site – 2,753 Victims</a:t>
            </a:r>
          </a:p>
        </p:txBody>
      </p:sp>
      <p:pic>
        <p:nvPicPr>
          <p:cNvPr id="3" name="Picture 3" descr="V:\Photos\Charts for Mary's presentation\IMG_0339.JPG">
            <a:extLst>
              <a:ext uri="{FF2B5EF4-FFF2-40B4-BE49-F238E27FC236}">
                <a16:creationId xmlns:a16="http://schemas.microsoft.com/office/drawing/2014/main" id="{2A9626F8-8E22-E2C3-73E6-F13B32020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50" t="3991" r="698" b="17121"/>
          <a:stretch/>
        </p:blipFill>
        <p:spPr bwMode="auto">
          <a:xfrm>
            <a:off x="0" y="1063691"/>
            <a:ext cx="11891433" cy="5505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185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5BAC3-2A8D-571C-6AC0-E852CEBB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Pentagon, 9/11 Attacks September 11, 2001">
            <a:extLst>
              <a:ext uri="{FF2B5EF4-FFF2-40B4-BE49-F238E27FC236}">
                <a16:creationId xmlns:a16="http://schemas.microsoft.com/office/drawing/2014/main" id="{0FC0B7AB-45DB-EDD5-3F4B-99FA2BA19F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1" b="2667"/>
          <a:stretch/>
        </p:blipFill>
        <p:spPr bwMode="auto">
          <a:xfrm>
            <a:off x="0" y="1036320"/>
            <a:ext cx="12096752" cy="5344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6F2AC52E-A349-15F9-CBC0-AC7FAD840425}"/>
              </a:ext>
            </a:extLst>
          </p:cNvPr>
          <p:cNvSpPr txBox="1">
            <a:spLocks/>
          </p:cNvSpPr>
          <p:nvPr/>
        </p:nvSpPr>
        <p:spPr>
          <a:xfrm>
            <a:off x="0" y="152400"/>
            <a:ext cx="12192000" cy="8839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spc="10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algn="ctr"/>
            <a:r>
              <a:rPr lang="en-US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Pentagon – 184 Victims</a:t>
            </a:r>
          </a:p>
        </p:txBody>
      </p:sp>
    </p:spTree>
    <p:extLst>
      <p:ext uri="{BB962C8B-B14F-4D97-AF65-F5344CB8AC3E}">
        <p14:creationId xmlns:p14="http://schemas.microsoft.com/office/powerpoint/2010/main" val="577290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5BAC3-2A8D-571C-6AC0-E852CEBB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1.jpeg">
            <a:extLst>
              <a:ext uri="{FF2B5EF4-FFF2-40B4-BE49-F238E27FC236}">
                <a16:creationId xmlns:a16="http://schemas.microsoft.com/office/drawing/2014/main" id="{BE48BA66-C316-792A-6833-4E0843AA9849}"/>
              </a:ext>
            </a:extLst>
          </p:cNvPr>
          <p:cNvPicPr/>
          <p:nvPr/>
        </p:nvPicPr>
        <p:blipFill rotWithShape="1">
          <a:blip r:embed="rId3" cstate="print"/>
          <a:srcRect t="32207" b="2767"/>
          <a:stretch/>
        </p:blipFill>
        <p:spPr>
          <a:xfrm>
            <a:off x="0" y="1036320"/>
            <a:ext cx="12192000" cy="5516880"/>
          </a:xfrm>
          <a:prstGeom prst="rect">
            <a:avLst/>
          </a:prstGeom>
          <a:ln w="190500" cap="rnd">
            <a:noFill/>
            <a:prstDash val="solid"/>
            <a:bevel/>
          </a:ln>
          <a:effectLst/>
        </p:spPr>
      </p:pic>
      <p:sp>
        <p:nvSpPr>
          <p:cNvPr id="3" name="Title 8">
            <a:extLst>
              <a:ext uri="{FF2B5EF4-FFF2-40B4-BE49-F238E27FC236}">
                <a16:creationId xmlns:a16="http://schemas.microsoft.com/office/drawing/2014/main" id="{758857A8-4A46-61D6-FA6E-C00664DB710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03632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spc="10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algn="ctr"/>
            <a:r>
              <a:rPr lang="en-US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Shanksville, Pennsylvania – 40 Victims</a:t>
            </a:r>
          </a:p>
        </p:txBody>
      </p:sp>
    </p:spTree>
    <p:extLst>
      <p:ext uri="{BB962C8B-B14F-4D97-AF65-F5344CB8AC3E}">
        <p14:creationId xmlns:p14="http://schemas.microsoft.com/office/powerpoint/2010/main" val="4063095119"/>
      </p:ext>
    </p:extLst>
  </p:cSld>
  <p:clrMapOvr>
    <a:masterClrMapping/>
  </p:clrMapOvr>
</p:sld>
</file>

<file path=ppt/theme/theme1.xml><?xml version="1.0" encoding="utf-8"?>
<a:theme xmlns:a="http://schemas.openxmlformats.org/drawingml/2006/main" name="VOICES Title 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d-Comm Resilience">
  <a:themeElements>
    <a:clrScheme name="VOICES">
      <a:dk1>
        <a:srgbClr val="000000"/>
      </a:dk1>
      <a:lt1>
        <a:srgbClr val="F6F6F6"/>
      </a:lt1>
      <a:dk2>
        <a:srgbClr val="003877"/>
      </a:dk2>
      <a:lt2>
        <a:srgbClr val="FFFFFF"/>
      </a:lt2>
      <a:accent1>
        <a:srgbClr val="0369B0"/>
      </a:accent1>
      <a:accent2>
        <a:srgbClr val="263248"/>
      </a:accent2>
      <a:accent3>
        <a:srgbClr val="D51A20"/>
      </a:accent3>
      <a:accent4>
        <a:srgbClr val="F6F6F6"/>
      </a:accent4>
      <a:accent5>
        <a:srgbClr val="003877"/>
      </a:accent5>
      <a:accent6>
        <a:srgbClr val="9B1317"/>
      </a:accent6>
      <a:hlink>
        <a:srgbClr val="003877"/>
      </a:hlink>
      <a:folHlink>
        <a:srgbClr val="0369B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F7F7F">
            <a:alpha val="74902"/>
          </a:srgbClr>
        </a:solidFill>
        <a:ln w="127000"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0">
          <a:solidFill>
            <a:srgbClr val="003877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d-Comm Resilience">
  <a:themeElements>
    <a:clrScheme name="VOICES">
      <a:dk1>
        <a:srgbClr val="000000"/>
      </a:dk1>
      <a:lt1>
        <a:srgbClr val="F6F6F6"/>
      </a:lt1>
      <a:dk2>
        <a:srgbClr val="003877"/>
      </a:dk2>
      <a:lt2>
        <a:srgbClr val="FFFFFF"/>
      </a:lt2>
      <a:accent1>
        <a:srgbClr val="0369B0"/>
      </a:accent1>
      <a:accent2>
        <a:srgbClr val="263248"/>
      </a:accent2>
      <a:accent3>
        <a:srgbClr val="D51A20"/>
      </a:accent3>
      <a:accent4>
        <a:srgbClr val="F6F6F6"/>
      </a:accent4>
      <a:accent5>
        <a:srgbClr val="003877"/>
      </a:accent5>
      <a:accent6>
        <a:srgbClr val="9B1317"/>
      </a:accent6>
      <a:hlink>
        <a:srgbClr val="003877"/>
      </a:hlink>
      <a:folHlink>
        <a:srgbClr val="0369B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27000">
          <a:solidFill>
            <a:srgbClr val="003877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0">
          <a:solidFill>
            <a:srgbClr val="003877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13688</TotalTime>
  <Words>832</Words>
  <Application>Microsoft Office PowerPoint</Application>
  <PresentationFormat>Widescreen</PresentationFormat>
  <Paragraphs>230</Paragraphs>
  <Slides>34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Arial</vt:lpstr>
      <vt:lpstr>Arial Black</vt:lpstr>
      <vt:lpstr>Calibri</vt:lpstr>
      <vt:lpstr>Cambria</vt:lpstr>
      <vt:lpstr>Open Sans</vt:lpstr>
      <vt:lpstr>Open Sans </vt:lpstr>
      <vt:lpstr>Open Sans Extrabold</vt:lpstr>
      <vt:lpstr>Open Sans Semibold</vt:lpstr>
      <vt:lpstr>Poppins</vt:lpstr>
      <vt:lpstr>Times New Roman</vt:lpstr>
      <vt:lpstr>Wingdings</vt:lpstr>
      <vt:lpstr>VOICES Title </vt:lpstr>
      <vt:lpstr>Ind-Comm Resilience</vt:lpstr>
      <vt:lpstr>Ind-Comm Resilience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World Trade Center Site – 2,753 Victims</vt:lpstr>
      <vt:lpstr>PowerPoint Presentation</vt:lpstr>
      <vt:lpstr>PowerPoint Presentation</vt:lpstr>
      <vt:lpstr>PowerPoint Presentation</vt:lpstr>
      <vt:lpstr>VOICES CENTER FOR RESILIENCE – Family Assistance</vt:lpstr>
      <vt:lpstr>Family Assistance Centers Established    </vt:lpstr>
      <vt:lpstr>Spontaneous Memorials</vt:lpstr>
      <vt:lpstr>VOICES CENTER FOR RESILIENCE – Memorial Services </vt:lpstr>
      <vt:lpstr>VOICES CENTER FOR RESILIENCE - Resources</vt:lpstr>
      <vt:lpstr>VOICES CENTER FOR RESILIENCE – Our Story </vt:lpstr>
      <vt:lpstr>Providing a Holistic, Victim-Centered Approach </vt:lpstr>
      <vt:lpstr>Defining the Circle of Impact</vt:lpstr>
      <vt:lpstr>VOICES CENTER FOR RESILIENCE - Advocacy</vt:lpstr>
      <vt:lpstr>PowerPoint Presentation</vt:lpstr>
      <vt:lpstr>VOICES CENTER FOR RESILIENCE – Advocacy     </vt:lpstr>
      <vt:lpstr> Identification &amp; Notification of Remains</vt:lpstr>
      <vt:lpstr>VOICES CENTER FOR RESILIENCE – Commemoration </vt:lpstr>
      <vt:lpstr>VOICES CENTER FOR RESILIENCE – Commemoration </vt:lpstr>
      <vt:lpstr>VOICES CENTER FOR RESILIENCE – Survivors &amp; Responders </vt:lpstr>
      <vt:lpstr>Top 10 Certified Conditions</vt:lpstr>
      <vt:lpstr>VOICES CENTER FOR RESILIENCE – 9/11 Timeline  </vt:lpstr>
      <vt:lpstr>VOICES CENTER FOR RESILIENCE TODAY  </vt:lpstr>
      <vt:lpstr>VOICES PROGRAMS  </vt:lpstr>
      <vt:lpstr>VOICES EDUCATION</vt:lpstr>
      <vt:lpstr>VOICES NEW YORK CITY SYMPOSIUM </vt:lpstr>
      <vt:lpstr>VOICES TRAINING   </vt:lpstr>
      <vt:lpstr>VOICES CENTER FOR RESILIENCE  </vt:lpstr>
      <vt:lpstr>VOICES CENTER FOR RESILIENCE  </vt:lpstr>
    </vt:vector>
  </TitlesOfParts>
  <Manager/>
  <Company>Scissortail Creative Services, LLC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Human Responses to Trauma</dc:title>
  <dc:subject>Helping Communities Heal After Tragedy</dc:subject>
  <dc:creator>Voices Center for Resilience</dc:creator>
  <cp:keywords/>
  <dc:description/>
  <cp:lastModifiedBy>Mary Fetchet</cp:lastModifiedBy>
  <cp:revision>498</cp:revision>
  <cp:lastPrinted>2024-03-26T14:11:40Z</cp:lastPrinted>
  <dcterms:created xsi:type="dcterms:W3CDTF">2016-02-22T15:48:22Z</dcterms:created>
  <dcterms:modified xsi:type="dcterms:W3CDTF">2025-01-08T22:14:53Z</dcterms:modified>
  <cp:category/>
</cp:coreProperties>
</file>